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8" r:id="rId3"/>
    <p:sldId id="259" r:id="rId4"/>
    <p:sldId id="262" r:id="rId5"/>
    <p:sldId id="263" r:id="rId6"/>
    <p:sldId id="264" r:id="rId7"/>
    <p:sldId id="266" r:id="rId8"/>
    <p:sldId id="265" r:id="rId9"/>
    <p:sldId id="269" r:id="rId10"/>
    <p:sldId id="270" r:id="rId11"/>
    <p:sldId id="271" r:id="rId12"/>
    <p:sldId id="272" r:id="rId13"/>
    <p:sldId id="273" r:id="rId14"/>
    <p:sldId id="274" r:id="rId15"/>
    <p:sldId id="281" r:id="rId16"/>
    <p:sldId id="267" r:id="rId17"/>
    <p:sldId id="275" r:id="rId18"/>
    <p:sldId id="257" r:id="rId19"/>
    <p:sldId id="276" r:id="rId20"/>
    <p:sldId id="277" r:id="rId21"/>
    <p:sldId id="278" r:id="rId22"/>
    <p:sldId id="279" r:id="rId23"/>
    <p:sldId id="280" r:id="rId24"/>
    <p:sldId id="258" r:id="rId2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4BCAC4-E0AC-42C2-9DAA-370175376F2B}" v="16" dt="2025-10-04T16:17:45.9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7" d="100"/>
          <a:sy n="107" d="100"/>
        </p:scale>
        <p:origin x="75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F09BCD-ADA1-478F-A957-DABB0BFEF4F4}" type="datetimeFigureOut">
              <a:rPr lang="es-CO" smtClean="0"/>
              <a:t>9/10/2025</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B727-0996-4CCE-89CF-AFB6DCC44829}" type="slidenum">
              <a:rPr lang="es-CO" smtClean="0"/>
              <a:t>‹Nº›</a:t>
            </a:fld>
            <a:endParaRPr lang="es-CO"/>
          </a:p>
        </p:txBody>
      </p:sp>
    </p:spTree>
    <p:extLst>
      <p:ext uri="{BB962C8B-B14F-4D97-AF65-F5344CB8AC3E}">
        <p14:creationId xmlns:p14="http://schemas.microsoft.com/office/powerpoint/2010/main" val="2427142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544DB727-0996-4CCE-89CF-AFB6DCC44829}" type="slidenum">
              <a:rPr lang="es-CO" smtClean="0"/>
              <a:t>1</a:t>
            </a:fld>
            <a:endParaRPr lang="es-CO"/>
          </a:p>
        </p:txBody>
      </p:sp>
    </p:spTree>
    <p:extLst>
      <p:ext uri="{BB962C8B-B14F-4D97-AF65-F5344CB8AC3E}">
        <p14:creationId xmlns:p14="http://schemas.microsoft.com/office/powerpoint/2010/main" val="67674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7E6260-ADBC-9CEB-12D9-4CC90502ABFA}"/>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5FE4D47C-767F-7418-5F79-318E419507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F196BB05-2911-9728-9375-F7C368DF0281}"/>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DA2236CC-5DA4-CEAA-4B09-339B76027AF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9A07967-A840-C21C-D182-DB2CC594D717}"/>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443268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E5887D-3190-1C58-6E99-0D2E2C1087C2}"/>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2624063E-B322-52E6-2687-B29F7FC5DF2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E860451-137A-BFDB-CCF8-95333E58B72E}"/>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F6B580AF-77A1-6654-2F4D-0C7E8F99BC6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ABAA39D-B4FE-B3A8-3A1F-FAC7F4E888FE}"/>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3996700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B67F4FD3-71AB-497B-6475-BDF9DFD73DF1}"/>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751FC345-E3AA-557C-8643-0A91D04BD89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EB5F252-FEF3-A5D4-4D4E-A80E13DBE2F3}"/>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34BFC8B8-5D38-0331-ECC7-2E80436BF39C}"/>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64275E3-67DE-A1F0-D6D9-24FC0BE0D82A}"/>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687859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55B021-DD08-AA07-028E-A43BAED868FE}"/>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6C5A923C-29CC-3880-DD59-E78C650618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4552243B-241F-721C-16D5-1D1CABD7CF4D}"/>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8A484442-F257-3789-83B3-A4DC7E3AA6F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D350BFFF-222B-768C-BD88-86E0341F0CFA}"/>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2441448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0E0137-BC68-4B58-87E7-37FF50CC452F}"/>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48844D25-1A8E-8B8B-5911-E78BFEE1A52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D6A5AF5-9C1F-5F34-20F7-2792CEC16DDB}"/>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31D8E52D-14FB-96EA-AE6E-BB813C1D13F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6CB3F24-358E-F27C-40F9-F8DA974C22D7}"/>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40116892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801BC41-222A-E58E-FE4A-3781E49CE494}"/>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47A7660-C9B2-8B3E-AB20-177DF6A4CE80}"/>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33FB204E-9992-72B7-A7FA-AFDE53158D8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3A52A3CC-2693-C3B0-9569-6B9559334482}"/>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6" name="Marcador de pie de página 5">
            <a:extLst>
              <a:ext uri="{FF2B5EF4-FFF2-40B4-BE49-F238E27FC236}">
                <a16:creationId xmlns:a16="http://schemas.microsoft.com/office/drawing/2014/main" id="{E9D12A29-A8CF-C8DA-4E92-B43E069C6BE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E7477A4-7715-37DB-846F-3AF3F7E72CB4}"/>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1404567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5AC297-30EA-EA59-F646-73C01590A587}"/>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75E4AC6A-73A1-7A77-497A-B6569ED948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E86F0F72-5453-9851-C515-C8DD4DBB199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AC6F3C38-C2E7-21AB-6F15-C99243894EA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68B51D0-4526-C5E4-8EE0-93BEDF2A54B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205ACC5D-FCAA-6889-3835-BB07A1229C40}"/>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8" name="Marcador de pie de página 7">
            <a:extLst>
              <a:ext uri="{FF2B5EF4-FFF2-40B4-BE49-F238E27FC236}">
                <a16:creationId xmlns:a16="http://schemas.microsoft.com/office/drawing/2014/main" id="{BE183C0D-8F50-8E18-DAFD-DD62D5E9F722}"/>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750ACFB0-413A-459F-1295-982948DDE8DF}"/>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198433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A7726-36D9-B417-B012-4EE7F658212A}"/>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B9433833-EBB2-4797-9F58-D1CE55C50810}"/>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4" name="Marcador de pie de página 3">
            <a:extLst>
              <a:ext uri="{FF2B5EF4-FFF2-40B4-BE49-F238E27FC236}">
                <a16:creationId xmlns:a16="http://schemas.microsoft.com/office/drawing/2014/main" id="{BE3ACDCD-94CC-573F-BF3A-CC5824036C98}"/>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B27A14D8-7AFC-E4DB-171A-F3CAE0FAB30A}"/>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4009925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3FE9210-5961-AA5E-1842-8684BD4946A7}"/>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3" name="Marcador de pie de página 2">
            <a:extLst>
              <a:ext uri="{FF2B5EF4-FFF2-40B4-BE49-F238E27FC236}">
                <a16:creationId xmlns:a16="http://schemas.microsoft.com/office/drawing/2014/main" id="{9A77C1B4-F7F6-D425-D3E2-9AB062F03DA8}"/>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ABFAEDA-A462-6376-C070-6DFCD8ACB9F4}"/>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2099610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F079F6-3E6E-E81F-3762-D477B2D31969}"/>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84C62816-3197-D185-5459-D29D3B8594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7CD0CBF9-6A85-5603-F2B1-FC20219C09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AA80D28-F1E1-F5A9-5515-A60DE2E52250}"/>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6" name="Marcador de pie de página 5">
            <a:extLst>
              <a:ext uri="{FF2B5EF4-FFF2-40B4-BE49-F238E27FC236}">
                <a16:creationId xmlns:a16="http://schemas.microsoft.com/office/drawing/2014/main" id="{AF289268-3601-7C72-0F58-2509EE5B66A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8A117C6-829E-B35D-4395-701F34EE991D}"/>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1258442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DDCD24-1613-0CB9-13F8-B2B01A5CE81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4853AFE9-97F8-1B18-848E-0FE03AE2C4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78E38A7F-0867-0282-908B-F5FCF239FC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1695E6E-1E65-9954-37F4-00510F9451CC}"/>
              </a:ext>
            </a:extLst>
          </p:cNvPr>
          <p:cNvSpPr>
            <a:spLocks noGrp="1"/>
          </p:cNvSpPr>
          <p:nvPr>
            <p:ph type="dt" sz="half" idx="10"/>
          </p:nvPr>
        </p:nvSpPr>
        <p:spPr/>
        <p:txBody>
          <a:bodyPr/>
          <a:lstStyle/>
          <a:p>
            <a:fld id="{EFB3F292-E616-42CC-A9CE-CFE3886758B3}" type="datetimeFigureOut">
              <a:rPr lang="es-CO" smtClean="0"/>
              <a:t>9/10/2025</a:t>
            </a:fld>
            <a:endParaRPr lang="es-CO"/>
          </a:p>
        </p:txBody>
      </p:sp>
      <p:sp>
        <p:nvSpPr>
          <p:cNvPr id="6" name="Marcador de pie de página 5">
            <a:extLst>
              <a:ext uri="{FF2B5EF4-FFF2-40B4-BE49-F238E27FC236}">
                <a16:creationId xmlns:a16="http://schemas.microsoft.com/office/drawing/2014/main" id="{0807D971-E1CB-F43E-ADBA-FCA4A7C34010}"/>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E06268C-25DC-DD89-B117-05A88D3759B4}"/>
              </a:ext>
            </a:extLst>
          </p:cNvPr>
          <p:cNvSpPr>
            <a:spLocks noGrp="1"/>
          </p:cNvSpPr>
          <p:nvPr>
            <p:ph type="sldNum" sz="quarter" idx="12"/>
          </p:nvPr>
        </p:nvSpPr>
        <p:spPr/>
        <p:txBody>
          <a:bodyPr/>
          <a:lstStyle/>
          <a:p>
            <a:fld id="{F703E077-8E52-4CCD-B979-64919C7F5FF2}" type="slidenum">
              <a:rPr lang="es-CO" smtClean="0"/>
              <a:t>‹Nº›</a:t>
            </a:fld>
            <a:endParaRPr lang="es-CO"/>
          </a:p>
        </p:txBody>
      </p:sp>
    </p:spTree>
    <p:extLst>
      <p:ext uri="{BB962C8B-B14F-4D97-AF65-F5344CB8AC3E}">
        <p14:creationId xmlns:p14="http://schemas.microsoft.com/office/powerpoint/2010/main" val="3137524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61850C0-B660-E69F-A55A-EF823F73E4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02158B7-A35A-B90A-49C4-6A65ABE05C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BA8BFE91-7531-D8A4-A3EE-007F2F110A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B3F292-E616-42CC-A9CE-CFE3886758B3}" type="datetimeFigureOut">
              <a:rPr lang="es-CO" smtClean="0"/>
              <a:t>9/10/2025</a:t>
            </a:fld>
            <a:endParaRPr lang="es-CO"/>
          </a:p>
        </p:txBody>
      </p:sp>
      <p:sp>
        <p:nvSpPr>
          <p:cNvPr id="5" name="Marcador de pie de página 4">
            <a:extLst>
              <a:ext uri="{FF2B5EF4-FFF2-40B4-BE49-F238E27FC236}">
                <a16:creationId xmlns:a16="http://schemas.microsoft.com/office/drawing/2014/main" id="{6D16F5FF-279A-2D83-336A-B54365B77F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DF3B00F7-F485-F326-315A-6483A3F48A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703E077-8E52-4CCD-B979-64919C7F5FF2}" type="slidenum">
              <a:rPr lang="es-CO" smtClean="0"/>
              <a:t>‹Nº›</a:t>
            </a:fld>
            <a:endParaRPr lang="es-CO"/>
          </a:p>
        </p:txBody>
      </p:sp>
    </p:spTree>
    <p:extLst>
      <p:ext uri="{BB962C8B-B14F-4D97-AF65-F5344CB8AC3E}">
        <p14:creationId xmlns:p14="http://schemas.microsoft.com/office/powerpoint/2010/main" val="3375022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a:extLst>
              <a:ext uri="{FF2B5EF4-FFF2-40B4-BE49-F238E27FC236}">
                <a16:creationId xmlns:a16="http://schemas.microsoft.com/office/drawing/2014/main" id="{40EA6D95-C775-1360-454D-79C96CB3EB08}"/>
              </a:ext>
            </a:extLst>
          </p:cNvPr>
          <p:cNvSpPr>
            <a:spLocks noGrp="1"/>
          </p:cNvSpPr>
          <p:nvPr>
            <p:ph type="subTitle" idx="1"/>
          </p:nvPr>
        </p:nvSpPr>
        <p:spPr>
          <a:xfrm>
            <a:off x="1102659" y="878541"/>
            <a:ext cx="9876237" cy="4722159"/>
          </a:xfrm>
        </p:spPr>
        <p:txBody>
          <a:bodyPr>
            <a:normAutofit fontScale="92500"/>
          </a:bodyPr>
          <a:lstStyle/>
          <a:p>
            <a:r>
              <a:rPr lang="es-CO" sz="5400" dirty="0"/>
              <a:t>Ayuda argumentativa ponencia “</a:t>
            </a:r>
            <a:r>
              <a:rPr lang="es-ES" sz="5400" dirty="0"/>
              <a:t>Condiciones para la negociación colectiva en el contexto de disputa latinoamericana y el regreso a un neofascismo mundial”</a:t>
            </a:r>
          </a:p>
          <a:p>
            <a:r>
              <a:rPr lang="es-ES" sz="5400" dirty="0"/>
              <a:t>MÉXICO 5 AL 12 DE OCTUBRE 2025</a:t>
            </a:r>
            <a:endParaRPr lang="es-CO" sz="5400" dirty="0"/>
          </a:p>
        </p:txBody>
      </p:sp>
      <p:pic>
        <p:nvPicPr>
          <p:cNvPr id="5" name="Imagen 4">
            <a:extLst>
              <a:ext uri="{FF2B5EF4-FFF2-40B4-BE49-F238E27FC236}">
                <a16:creationId xmlns:a16="http://schemas.microsoft.com/office/drawing/2014/main" id="{2EB1A311-09EE-498D-9A64-CF8125E3BB3B}"/>
              </a:ext>
            </a:extLst>
          </p:cNvPr>
          <p:cNvPicPr>
            <a:picLocks noChangeAspect="1"/>
          </p:cNvPicPr>
          <p:nvPr/>
        </p:nvPicPr>
        <p:blipFill>
          <a:blip r:embed="rId3"/>
          <a:stretch>
            <a:fillRect/>
          </a:stretch>
        </p:blipFill>
        <p:spPr>
          <a:xfrm>
            <a:off x="3782594" y="5343939"/>
            <a:ext cx="3658111" cy="1047896"/>
          </a:xfrm>
          <a:prstGeom prst="rect">
            <a:avLst/>
          </a:prstGeom>
        </p:spPr>
      </p:pic>
    </p:spTree>
    <p:extLst>
      <p:ext uri="{BB962C8B-B14F-4D97-AF65-F5344CB8AC3E}">
        <p14:creationId xmlns:p14="http://schemas.microsoft.com/office/powerpoint/2010/main" val="983197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n 14">
            <a:extLst>
              <a:ext uri="{FF2B5EF4-FFF2-40B4-BE49-F238E27FC236}">
                <a16:creationId xmlns:a16="http://schemas.microsoft.com/office/drawing/2014/main" id="{D8BDE22F-6CE1-DE6B-77F5-191219A0DCE3}"/>
              </a:ext>
            </a:extLst>
          </p:cNvPr>
          <p:cNvPicPr>
            <a:picLocks noChangeAspect="1"/>
          </p:cNvPicPr>
          <p:nvPr/>
        </p:nvPicPr>
        <p:blipFill>
          <a:blip r:embed="rId2"/>
          <a:stretch>
            <a:fillRect/>
          </a:stretch>
        </p:blipFill>
        <p:spPr>
          <a:xfrm>
            <a:off x="1088231" y="90487"/>
            <a:ext cx="10015538" cy="6677025"/>
          </a:xfrm>
          <a:prstGeom prst="rect">
            <a:avLst/>
          </a:prstGeom>
        </p:spPr>
      </p:pic>
      <p:pic>
        <p:nvPicPr>
          <p:cNvPr id="3" name="Imagen 2">
            <a:extLst>
              <a:ext uri="{FF2B5EF4-FFF2-40B4-BE49-F238E27FC236}">
                <a16:creationId xmlns:a16="http://schemas.microsoft.com/office/drawing/2014/main" id="{271AA58E-14AD-4C5B-AD95-D4D545B297DA}"/>
              </a:ext>
            </a:extLst>
          </p:cNvPr>
          <p:cNvPicPr>
            <a:picLocks noChangeAspect="1"/>
          </p:cNvPicPr>
          <p:nvPr/>
        </p:nvPicPr>
        <p:blipFill>
          <a:blip r:embed="rId3"/>
          <a:stretch>
            <a:fillRect/>
          </a:stretch>
        </p:blipFill>
        <p:spPr>
          <a:xfrm>
            <a:off x="11103769" y="6472164"/>
            <a:ext cx="1031033" cy="295348"/>
          </a:xfrm>
          <a:prstGeom prst="rect">
            <a:avLst/>
          </a:prstGeom>
        </p:spPr>
      </p:pic>
    </p:spTree>
    <p:extLst>
      <p:ext uri="{BB962C8B-B14F-4D97-AF65-F5344CB8AC3E}">
        <p14:creationId xmlns:p14="http://schemas.microsoft.com/office/powerpoint/2010/main" val="16011103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47CAD4-49CF-F2CC-446B-FDAD80A90C06}"/>
              </a:ext>
            </a:extLst>
          </p:cNvPr>
          <p:cNvSpPr>
            <a:spLocks noGrp="1"/>
          </p:cNvSpPr>
          <p:nvPr>
            <p:ph type="title"/>
          </p:nvPr>
        </p:nvSpPr>
        <p:spPr/>
        <p:txBody>
          <a:bodyPr/>
          <a:lstStyle/>
          <a:p>
            <a:r>
              <a:rPr lang="es-CO" dirty="0"/>
              <a:t>Corto recuento de </a:t>
            </a:r>
            <a:r>
              <a:rPr lang="es-CO" dirty="0" err="1"/>
              <a:t>Iran</a:t>
            </a:r>
            <a:endParaRPr lang="es-CO" dirty="0"/>
          </a:p>
        </p:txBody>
      </p:sp>
      <p:sp>
        <p:nvSpPr>
          <p:cNvPr id="7" name="Marcador de contenido 6">
            <a:extLst>
              <a:ext uri="{FF2B5EF4-FFF2-40B4-BE49-F238E27FC236}">
                <a16:creationId xmlns:a16="http://schemas.microsoft.com/office/drawing/2014/main" id="{3C3DC77C-C023-3249-6BA8-B5E2BD8A7C15}"/>
              </a:ext>
            </a:extLst>
          </p:cNvPr>
          <p:cNvSpPr>
            <a:spLocks noGrp="1"/>
          </p:cNvSpPr>
          <p:nvPr>
            <p:ph idx="1"/>
          </p:nvPr>
        </p:nvSpPr>
        <p:spPr/>
        <p:txBody>
          <a:bodyPr>
            <a:normAutofit fontScale="77500" lnSpcReduction="20000"/>
          </a:bodyPr>
          <a:lstStyle/>
          <a:p>
            <a:r>
              <a:rPr lang="es-ES" dirty="0"/>
              <a:t>🕊️ De monarquía a revolución (1941–1979)</a:t>
            </a:r>
          </a:p>
          <a:p>
            <a:r>
              <a:rPr lang="es-ES" dirty="0"/>
              <a:t>• 	1941: Reza </a:t>
            </a:r>
            <a:r>
              <a:rPr lang="es-ES" dirty="0" err="1"/>
              <a:t>Shah</a:t>
            </a:r>
            <a:r>
              <a:rPr lang="es-ES" dirty="0"/>
              <a:t> es obligado a abdicar por los británicos y soviéticos tras la invasión aliada. Su hijo, Mohammad Reza </a:t>
            </a:r>
            <a:r>
              <a:rPr lang="es-ES" dirty="0" err="1"/>
              <a:t>Pahlaví</a:t>
            </a:r>
            <a:r>
              <a:rPr lang="es-ES" dirty="0"/>
              <a:t>, asume el trono.</a:t>
            </a:r>
          </a:p>
          <a:p>
            <a:r>
              <a:rPr lang="es-ES" dirty="0"/>
              <a:t>• 	1953: Un golpe de Estado apoyado por EE.UU. y Reino Unido derroca al primer ministro Mohammad </a:t>
            </a:r>
            <a:r>
              <a:rPr lang="es-ES" dirty="0" err="1"/>
              <a:t>Mossadegh</a:t>
            </a:r>
            <a:r>
              <a:rPr lang="es-ES" dirty="0"/>
              <a:t>, quien había nacionalizado el petróleo. El </a:t>
            </a:r>
            <a:r>
              <a:rPr lang="es-ES" dirty="0" err="1"/>
              <a:t>Shah</a:t>
            </a:r>
            <a:r>
              <a:rPr lang="es-ES" dirty="0"/>
              <a:t> consolida su poder.</a:t>
            </a:r>
          </a:p>
          <a:p>
            <a:r>
              <a:rPr lang="es-ES" dirty="0"/>
              <a:t>• 	1963–1978: El </a:t>
            </a:r>
            <a:r>
              <a:rPr lang="es-ES" dirty="0" err="1"/>
              <a:t>Shah</a:t>
            </a:r>
            <a:r>
              <a:rPr lang="es-ES" dirty="0"/>
              <a:t> lanza la Revolución Blanca, un programa de reformas modernizadoras y occidentalizantes. Aunque mejora la infraestructura y educación, genera fuerte oposición del clero y sectores tradicionales.</a:t>
            </a:r>
          </a:p>
          <a:p>
            <a:r>
              <a:rPr lang="es-ES" dirty="0"/>
              <a:t>• 	1979: Estalla la Revolución Iraní. El </a:t>
            </a:r>
            <a:r>
              <a:rPr lang="es-ES" dirty="0" err="1"/>
              <a:t>Shah</a:t>
            </a:r>
            <a:r>
              <a:rPr lang="es-ES" dirty="0"/>
              <a:t> huye del país y el líder religioso </a:t>
            </a:r>
            <a:r>
              <a:rPr lang="es-ES" dirty="0" err="1"/>
              <a:t>Ruhollah</a:t>
            </a:r>
            <a:r>
              <a:rPr lang="es-ES" dirty="0"/>
              <a:t> Jomeini regresa del exilio para establecer la República Islámica de Irán el 1 de abril.</a:t>
            </a:r>
          </a:p>
          <a:p>
            <a:r>
              <a:rPr lang="es-ES" dirty="0"/>
              <a:t>Este giro marcó un cambio profundo en la política, la cultura y las relaciones internacionales de Irán, que pasó de ser aliado de Occidente a convertirse en un actor central del islam político y antiimperialista.</a:t>
            </a:r>
            <a:endParaRPr lang="es-CO" dirty="0"/>
          </a:p>
        </p:txBody>
      </p:sp>
      <p:pic>
        <p:nvPicPr>
          <p:cNvPr id="4" name="Imagen 3">
            <a:extLst>
              <a:ext uri="{FF2B5EF4-FFF2-40B4-BE49-F238E27FC236}">
                <a16:creationId xmlns:a16="http://schemas.microsoft.com/office/drawing/2014/main" id="{0471CDFC-D2B9-4E7C-A772-2B32F97EE8EE}"/>
              </a:ext>
            </a:extLst>
          </p:cNvPr>
          <p:cNvPicPr>
            <a:picLocks noChangeAspect="1"/>
          </p:cNvPicPr>
          <p:nvPr/>
        </p:nvPicPr>
        <p:blipFill>
          <a:blip r:embed="rId2"/>
          <a:stretch>
            <a:fillRect/>
          </a:stretch>
        </p:blipFill>
        <p:spPr>
          <a:xfrm>
            <a:off x="8533889" y="5810104"/>
            <a:ext cx="3658111" cy="1047896"/>
          </a:xfrm>
          <a:prstGeom prst="rect">
            <a:avLst/>
          </a:prstGeom>
        </p:spPr>
      </p:pic>
    </p:spTree>
    <p:extLst>
      <p:ext uri="{BB962C8B-B14F-4D97-AF65-F5344CB8AC3E}">
        <p14:creationId xmlns:p14="http://schemas.microsoft.com/office/powerpoint/2010/main" val="3800217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2C722E1-33AF-4355-8CBD-BCF02B1E1331}"/>
              </a:ext>
            </a:extLst>
          </p:cNvPr>
          <p:cNvPicPr>
            <a:picLocks noChangeAspect="1"/>
          </p:cNvPicPr>
          <p:nvPr/>
        </p:nvPicPr>
        <p:blipFill>
          <a:blip r:embed="rId2"/>
          <a:stretch>
            <a:fillRect/>
          </a:stretch>
        </p:blipFill>
        <p:spPr>
          <a:xfrm>
            <a:off x="8533889" y="5769763"/>
            <a:ext cx="3658111" cy="1047896"/>
          </a:xfrm>
          <a:prstGeom prst="rect">
            <a:avLst/>
          </a:prstGeom>
        </p:spPr>
      </p:pic>
      <p:sp>
        <p:nvSpPr>
          <p:cNvPr id="2" name="Título 1">
            <a:extLst>
              <a:ext uri="{FF2B5EF4-FFF2-40B4-BE49-F238E27FC236}">
                <a16:creationId xmlns:a16="http://schemas.microsoft.com/office/drawing/2014/main" id="{5393D949-B385-4360-E796-F2F2B7B346BB}"/>
              </a:ext>
            </a:extLst>
          </p:cNvPr>
          <p:cNvSpPr>
            <a:spLocks noGrp="1"/>
          </p:cNvSpPr>
          <p:nvPr>
            <p:ph type="title"/>
          </p:nvPr>
        </p:nvSpPr>
        <p:spPr/>
        <p:txBody>
          <a:bodyPr/>
          <a:lstStyle/>
          <a:p>
            <a:r>
              <a:rPr lang="es-ES" dirty="0"/>
              <a:t>Características clave de la economía de Irán</a:t>
            </a:r>
            <a:endParaRPr lang="es-CO" dirty="0"/>
          </a:p>
        </p:txBody>
      </p:sp>
      <p:sp>
        <p:nvSpPr>
          <p:cNvPr id="3" name="Marcador de contenido 2">
            <a:extLst>
              <a:ext uri="{FF2B5EF4-FFF2-40B4-BE49-F238E27FC236}">
                <a16:creationId xmlns:a16="http://schemas.microsoft.com/office/drawing/2014/main" id="{BD274713-905F-10C7-8E92-E00176A8DA66}"/>
              </a:ext>
            </a:extLst>
          </p:cNvPr>
          <p:cNvSpPr>
            <a:spLocks noGrp="1"/>
          </p:cNvSpPr>
          <p:nvPr>
            <p:ph idx="1"/>
          </p:nvPr>
        </p:nvSpPr>
        <p:spPr>
          <a:xfrm>
            <a:off x="838200" y="1396601"/>
            <a:ext cx="10515600" cy="4667250"/>
          </a:xfrm>
        </p:spPr>
        <p:txBody>
          <a:bodyPr>
            <a:normAutofit fontScale="92500" lnSpcReduction="10000"/>
          </a:bodyPr>
          <a:lstStyle/>
          <a:p>
            <a:endParaRPr lang="es-ES" sz="2400" dirty="0"/>
          </a:p>
          <a:p>
            <a:r>
              <a:rPr lang="es-ES" sz="2400" dirty="0"/>
              <a:t>Mixta y centralizada: Aunque existen sectores privados, alrededor del 60% de la economía está planificada centralmente.</a:t>
            </a:r>
          </a:p>
          <a:p>
            <a:r>
              <a:rPr lang="es-ES" sz="2400" dirty="0"/>
              <a:t>Superpotencia energética: Posee el 10% de las reservas probadas de petróleo y el 15% de las de gas natural del mundo.</a:t>
            </a:r>
          </a:p>
          <a:p>
            <a:r>
              <a:rPr lang="es-ES" sz="2400" dirty="0"/>
              <a:t>Sector público dominante: Grandes fundaciones religiosas (</a:t>
            </a:r>
            <a:r>
              <a:rPr lang="es-ES" sz="2400" dirty="0" err="1"/>
              <a:t>bonyads</a:t>
            </a:r>
            <a:r>
              <a:rPr lang="es-ES" sz="2400" dirty="0"/>
              <a:t>) y empresas estatales controlan buena parte del gasto y la producción.</a:t>
            </a:r>
          </a:p>
          <a:p>
            <a:r>
              <a:rPr lang="es-ES" sz="2400" dirty="0"/>
              <a:t>Diversificación limitada: Aunque ha intentado reducir su dependencia del petróleo, las exportaciones siguen siendo mayoritariamente de hidrocarburos.</a:t>
            </a:r>
          </a:p>
          <a:p>
            <a:r>
              <a:rPr lang="es-ES" sz="2400" dirty="0"/>
              <a:t>Educación y ciencia: A pesar de las sanciones, Irán ha logrado avances científicos notables, especialmente en medicina, energía nuclear y tecnología.</a:t>
            </a:r>
          </a:p>
          <a:p>
            <a:r>
              <a:rPr lang="es-ES" sz="2400" dirty="0"/>
              <a:t>Retos estructurales: Enfrenta alta inflación (45%), corrupción, desempleo (9%) y fuga de cerebros, agravados por sanciones internacionales y restricciones al comercio.</a:t>
            </a:r>
            <a:endParaRPr lang="es-CO" sz="2400" dirty="0"/>
          </a:p>
        </p:txBody>
      </p:sp>
    </p:spTree>
    <p:extLst>
      <p:ext uri="{BB962C8B-B14F-4D97-AF65-F5344CB8AC3E}">
        <p14:creationId xmlns:p14="http://schemas.microsoft.com/office/powerpoint/2010/main" val="3346667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0EAA32-3987-8A03-A65E-841B4DAC63A7}"/>
              </a:ext>
            </a:extLst>
          </p:cNvPr>
          <p:cNvSpPr>
            <a:spLocks noGrp="1"/>
          </p:cNvSpPr>
          <p:nvPr>
            <p:ph type="title"/>
          </p:nvPr>
        </p:nvSpPr>
        <p:spPr>
          <a:xfrm>
            <a:off x="838200" y="212725"/>
            <a:ext cx="10515600" cy="1325563"/>
          </a:xfrm>
        </p:spPr>
        <p:txBody>
          <a:bodyPr/>
          <a:lstStyle/>
          <a:p>
            <a:r>
              <a:rPr lang="es-ES" dirty="0"/>
              <a:t> Razones clave de la alianza Irán–Rusia–China</a:t>
            </a:r>
            <a:endParaRPr lang="es-CO" dirty="0"/>
          </a:p>
        </p:txBody>
      </p:sp>
      <p:sp>
        <p:nvSpPr>
          <p:cNvPr id="3" name="Marcador de contenido 2">
            <a:extLst>
              <a:ext uri="{FF2B5EF4-FFF2-40B4-BE49-F238E27FC236}">
                <a16:creationId xmlns:a16="http://schemas.microsoft.com/office/drawing/2014/main" id="{540A1608-E16E-44BB-6F68-CCABDF1B2604}"/>
              </a:ext>
            </a:extLst>
          </p:cNvPr>
          <p:cNvSpPr>
            <a:spLocks noGrp="1"/>
          </p:cNvSpPr>
          <p:nvPr>
            <p:ph idx="1"/>
          </p:nvPr>
        </p:nvSpPr>
        <p:spPr>
          <a:xfrm>
            <a:off x="838200" y="1165412"/>
            <a:ext cx="10515600" cy="5011551"/>
          </a:xfrm>
        </p:spPr>
        <p:txBody>
          <a:bodyPr>
            <a:normAutofit lnSpcReduction="10000"/>
          </a:bodyPr>
          <a:lstStyle/>
          <a:p>
            <a:r>
              <a:rPr lang="es-ES" dirty="0"/>
              <a:t>1. Oposición al orden occidental</a:t>
            </a:r>
          </a:p>
          <a:p>
            <a:pPr lvl="1"/>
            <a:r>
              <a:rPr lang="es-ES" dirty="0"/>
              <a:t>- Los tres países rechazan la hegemonía de EE.UU. y buscan reformar el sistema internacional.</a:t>
            </a:r>
          </a:p>
          <a:p>
            <a:pPr lvl="1"/>
            <a:r>
              <a:rPr lang="es-ES" dirty="0"/>
              <a:t>- Irán enfrenta sanciones desde hace décadas; Rusia desde la guerra en Ucrania; China por disputas tecnológicas y geopolíticas.</a:t>
            </a:r>
          </a:p>
          <a:p>
            <a:pPr lvl="1"/>
            <a:r>
              <a:rPr lang="es-ES" dirty="0"/>
              <a:t>- Comparten una narrativa de resistencia al intervencionismo, especialmente en organismos como la ONU, BRICS y la OCS (Organización de Cooperación de Shanghái).</a:t>
            </a:r>
          </a:p>
          <a:p>
            <a:r>
              <a:rPr lang="es-ES" dirty="0"/>
              <a:t>2. Cooperación militar y energética</a:t>
            </a:r>
          </a:p>
          <a:p>
            <a:pPr lvl="1"/>
            <a:r>
              <a:rPr lang="es-ES" dirty="0"/>
              <a:t>- Irán ha suministrado drones y misiles a Rusia para la guerra en Ucrania.</a:t>
            </a:r>
          </a:p>
          <a:p>
            <a:pPr lvl="1"/>
            <a:r>
              <a:rPr lang="es-ES" dirty="0"/>
              <a:t>- Rusia e Irán firmaron en 2025 un Acuerdo de Asociación Estratégica Integral, que incluye defensa, energía, cultura y lucha antiterrorista.</a:t>
            </a:r>
          </a:p>
          <a:p>
            <a:pPr lvl="1"/>
            <a:r>
              <a:rPr lang="es-ES" dirty="0"/>
              <a:t>- China es el principal comprador de petróleo iraní, incluso con descuentos, ayudando a Irán a evadir sanciones.</a:t>
            </a:r>
          </a:p>
          <a:p>
            <a:endParaRPr lang="es-ES" dirty="0"/>
          </a:p>
          <a:p>
            <a:endParaRPr lang="es-CO" dirty="0"/>
          </a:p>
        </p:txBody>
      </p:sp>
      <p:pic>
        <p:nvPicPr>
          <p:cNvPr id="5" name="Imagen 4">
            <a:extLst>
              <a:ext uri="{FF2B5EF4-FFF2-40B4-BE49-F238E27FC236}">
                <a16:creationId xmlns:a16="http://schemas.microsoft.com/office/drawing/2014/main" id="{ACE25EFC-586E-47C3-A4F4-1B8CC59F1C72}"/>
              </a:ext>
            </a:extLst>
          </p:cNvPr>
          <p:cNvPicPr>
            <a:picLocks noChangeAspect="1"/>
          </p:cNvPicPr>
          <p:nvPr/>
        </p:nvPicPr>
        <p:blipFill>
          <a:blip r:embed="rId2"/>
          <a:stretch>
            <a:fillRect/>
          </a:stretch>
        </p:blipFill>
        <p:spPr>
          <a:xfrm>
            <a:off x="8533889" y="5706035"/>
            <a:ext cx="3658111" cy="1047896"/>
          </a:xfrm>
          <a:prstGeom prst="rect">
            <a:avLst/>
          </a:prstGeom>
        </p:spPr>
      </p:pic>
    </p:spTree>
    <p:extLst>
      <p:ext uri="{BB962C8B-B14F-4D97-AF65-F5344CB8AC3E}">
        <p14:creationId xmlns:p14="http://schemas.microsoft.com/office/powerpoint/2010/main" val="4213095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0FEF8A6F-7A89-4D0A-B471-14182B7C6228}"/>
              </a:ext>
            </a:extLst>
          </p:cNvPr>
          <p:cNvPicPr>
            <a:picLocks noChangeAspect="1"/>
          </p:cNvPicPr>
          <p:nvPr/>
        </p:nvPicPr>
        <p:blipFill>
          <a:blip r:embed="rId2"/>
          <a:stretch>
            <a:fillRect/>
          </a:stretch>
        </p:blipFill>
        <p:spPr>
          <a:xfrm>
            <a:off x="8515960" y="5795685"/>
            <a:ext cx="3658111" cy="1047896"/>
          </a:xfrm>
          <a:prstGeom prst="rect">
            <a:avLst/>
          </a:prstGeom>
        </p:spPr>
      </p:pic>
      <p:sp>
        <p:nvSpPr>
          <p:cNvPr id="2" name="Título 1">
            <a:extLst>
              <a:ext uri="{FF2B5EF4-FFF2-40B4-BE49-F238E27FC236}">
                <a16:creationId xmlns:a16="http://schemas.microsoft.com/office/drawing/2014/main" id="{CE0EAA32-3987-8A03-A65E-841B4DAC63A7}"/>
              </a:ext>
            </a:extLst>
          </p:cNvPr>
          <p:cNvSpPr>
            <a:spLocks noGrp="1"/>
          </p:cNvSpPr>
          <p:nvPr>
            <p:ph type="title"/>
          </p:nvPr>
        </p:nvSpPr>
        <p:spPr>
          <a:xfrm>
            <a:off x="838200" y="212725"/>
            <a:ext cx="10515600" cy="1325563"/>
          </a:xfrm>
        </p:spPr>
        <p:txBody>
          <a:bodyPr/>
          <a:lstStyle/>
          <a:p>
            <a:r>
              <a:rPr lang="es-ES" dirty="0"/>
              <a:t> Razones clave de la alianza Irán–Rusia–China</a:t>
            </a:r>
            <a:endParaRPr lang="es-CO" dirty="0"/>
          </a:p>
        </p:txBody>
      </p:sp>
      <p:sp>
        <p:nvSpPr>
          <p:cNvPr id="3" name="Marcador de contenido 2">
            <a:extLst>
              <a:ext uri="{FF2B5EF4-FFF2-40B4-BE49-F238E27FC236}">
                <a16:creationId xmlns:a16="http://schemas.microsoft.com/office/drawing/2014/main" id="{540A1608-E16E-44BB-6F68-CCABDF1B2604}"/>
              </a:ext>
            </a:extLst>
          </p:cNvPr>
          <p:cNvSpPr>
            <a:spLocks noGrp="1"/>
          </p:cNvSpPr>
          <p:nvPr>
            <p:ph idx="1"/>
          </p:nvPr>
        </p:nvSpPr>
        <p:spPr>
          <a:xfrm>
            <a:off x="838200" y="1165412"/>
            <a:ext cx="10515600" cy="5011551"/>
          </a:xfrm>
        </p:spPr>
        <p:txBody>
          <a:bodyPr>
            <a:normAutofit/>
          </a:bodyPr>
          <a:lstStyle/>
          <a:p>
            <a:endParaRPr lang="es-ES" dirty="0"/>
          </a:p>
          <a:p>
            <a:r>
              <a:rPr lang="es-ES" dirty="0"/>
              <a:t>3. Geopolítica regional</a:t>
            </a:r>
          </a:p>
          <a:p>
            <a:pPr lvl="1"/>
            <a:r>
              <a:rPr lang="es-ES" dirty="0"/>
              <a:t>- Irán lidera el “Eje de la Resistencia” en Medio Oriente, con aliados como </a:t>
            </a:r>
            <a:r>
              <a:rPr lang="es-ES" dirty="0" err="1"/>
              <a:t>Hezbolá</a:t>
            </a:r>
            <a:r>
              <a:rPr lang="es-ES" dirty="0"/>
              <a:t>, Hamás y los </a:t>
            </a:r>
            <a:r>
              <a:rPr lang="es-ES" dirty="0" err="1"/>
              <a:t>hutíes</a:t>
            </a:r>
            <a:r>
              <a:rPr lang="es-ES" dirty="0"/>
              <a:t>.</a:t>
            </a:r>
          </a:p>
          <a:p>
            <a:pPr lvl="1"/>
            <a:r>
              <a:rPr lang="es-ES" dirty="0"/>
              <a:t>- Su influencia regional complementa los intereses rusos en Siria y los chinos en rutas comerciales (Iniciativa de la Franja y la Ruta).</a:t>
            </a:r>
          </a:p>
          <a:p>
            <a:pPr lvl="1"/>
            <a:r>
              <a:rPr lang="es-ES" dirty="0"/>
              <a:t>- Aunque no hay pactos de defensa mutua, la coordinación estratégica es constante, especialmente en foros multilaterales.</a:t>
            </a:r>
          </a:p>
          <a:p>
            <a:r>
              <a:rPr lang="es-ES" dirty="0"/>
              <a:t>4. Multipolaridad y BRICS+</a:t>
            </a:r>
          </a:p>
          <a:p>
            <a:pPr lvl="1"/>
            <a:r>
              <a:rPr lang="es-ES" dirty="0"/>
              <a:t>- Irán se unió a los BRICS en 2024, junto a otros países del Sur Global.</a:t>
            </a:r>
          </a:p>
          <a:p>
            <a:pPr lvl="1"/>
            <a:r>
              <a:rPr lang="es-ES" dirty="0"/>
              <a:t>- Busca alternativas al dólar, sistemas de pago propios y cooperación Sur-Sur.</a:t>
            </a:r>
          </a:p>
          <a:p>
            <a:pPr lvl="1"/>
            <a:r>
              <a:rPr lang="es-ES" dirty="0"/>
              <a:t>- China y Rusia ven a Irán como un pivote energético y geopolítico en Eurasia.</a:t>
            </a:r>
          </a:p>
          <a:p>
            <a:endParaRPr lang="es-ES" dirty="0"/>
          </a:p>
          <a:p>
            <a:endParaRPr lang="es-ES" dirty="0"/>
          </a:p>
          <a:p>
            <a:endParaRPr lang="es-CO" dirty="0"/>
          </a:p>
        </p:txBody>
      </p:sp>
    </p:spTree>
    <p:extLst>
      <p:ext uri="{BB962C8B-B14F-4D97-AF65-F5344CB8AC3E}">
        <p14:creationId xmlns:p14="http://schemas.microsoft.com/office/powerpoint/2010/main" val="1124238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7E96C56-7193-423E-8779-787ED3F71B5F}"/>
              </a:ext>
            </a:extLst>
          </p:cNvPr>
          <p:cNvSpPr>
            <a:spLocks noGrp="1"/>
          </p:cNvSpPr>
          <p:nvPr>
            <p:ph idx="1"/>
          </p:nvPr>
        </p:nvSpPr>
        <p:spPr/>
        <p:txBody>
          <a:bodyPr>
            <a:normAutofit/>
          </a:bodyPr>
          <a:lstStyle/>
          <a:p>
            <a:pPr marL="0" indent="0" algn="ctr">
              <a:buNone/>
            </a:pPr>
            <a:r>
              <a:rPr lang="es-ES" sz="13800" dirty="0"/>
              <a:t>ISRAEL</a:t>
            </a:r>
            <a:endParaRPr lang="es-CO" sz="13800" dirty="0"/>
          </a:p>
        </p:txBody>
      </p:sp>
      <p:pic>
        <p:nvPicPr>
          <p:cNvPr id="4" name="Imagen 3">
            <a:extLst>
              <a:ext uri="{FF2B5EF4-FFF2-40B4-BE49-F238E27FC236}">
                <a16:creationId xmlns:a16="http://schemas.microsoft.com/office/drawing/2014/main" id="{7247CD1B-80D5-4D93-8C71-FD25FC5C5904}"/>
              </a:ext>
            </a:extLst>
          </p:cNvPr>
          <p:cNvPicPr>
            <a:picLocks noChangeAspect="1"/>
          </p:cNvPicPr>
          <p:nvPr/>
        </p:nvPicPr>
        <p:blipFill>
          <a:blip r:embed="rId2"/>
          <a:stretch>
            <a:fillRect/>
          </a:stretch>
        </p:blipFill>
        <p:spPr>
          <a:xfrm>
            <a:off x="8533889" y="5706035"/>
            <a:ext cx="3658111" cy="1047896"/>
          </a:xfrm>
          <a:prstGeom prst="rect">
            <a:avLst/>
          </a:prstGeom>
        </p:spPr>
      </p:pic>
    </p:spTree>
    <p:extLst>
      <p:ext uri="{BB962C8B-B14F-4D97-AF65-F5344CB8AC3E}">
        <p14:creationId xmlns:p14="http://schemas.microsoft.com/office/powerpoint/2010/main" val="3637968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204C43F-8F29-422B-97B3-06D2E2212A31}"/>
              </a:ext>
            </a:extLst>
          </p:cNvPr>
          <p:cNvSpPr>
            <a:spLocks noGrp="1"/>
          </p:cNvSpPr>
          <p:nvPr>
            <p:ph idx="1"/>
          </p:nvPr>
        </p:nvSpPr>
        <p:spPr>
          <a:xfrm>
            <a:off x="838200" y="171450"/>
            <a:ext cx="10515600" cy="6172200"/>
          </a:xfrm>
        </p:spPr>
        <p:txBody>
          <a:bodyPr>
            <a:normAutofit/>
          </a:bodyPr>
          <a:lstStyle/>
          <a:p>
            <a:r>
              <a:rPr lang="es-ES" dirty="0"/>
              <a:t>1947 La ONU propone dividir Palestina en un Estado judío y otro árabe. Los líderes judíos aceptan; los árabes lo rechazan</a:t>
            </a:r>
          </a:p>
          <a:p>
            <a:pPr marL="0" indent="0">
              <a:buNone/>
            </a:pPr>
            <a:r>
              <a:rPr lang="es-ES" dirty="0"/>
              <a:t> </a:t>
            </a:r>
          </a:p>
          <a:p>
            <a:r>
              <a:rPr lang="es-ES" dirty="0"/>
              <a:t>14 de mayo de 1948 Se proclama oficialmente el Estado de Israel. Inmediatamente, países árabes vecinos (Egipto, Jordania, Siria, Líbano e Irak) lo atacan, iniciando la Guerra de “Independencia”, que dura 15 meses.</a:t>
            </a:r>
          </a:p>
          <a:p>
            <a:r>
              <a:rPr lang="es-ES" dirty="0"/>
              <a:t>1956 Guerra del Sinaí contra Egipto. </a:t>
            </a:r>
          </a:p>
          <a:p>
            <a:r>
              <a:rPr lang="es-ES" dirty="0"/>
              <a:t>1967 En la Guerra de los Seis Días, Israel ocupa Jerusalén Este, Cisjordania, Gaza, los Altos del Golán y el Sinaí. </a:t>
            </a:r>
          </a:p>
          <a:p>
            <a:r>
              <a:rPr lang="es-ES" dirty="0"/>
              <a:t>1973 Guerra de </a:t>
            </a:r>
            <a:r>
              <a:rPr lang="es-ES" dirty="0" err="1"/>
              <a:t>Yom</a:t>
            </a:r>
            <a:r>
              <a:rPr lang="es-ES" dirty="0"/>
              <a:t> Kipur, ataque sorpresa de Egipto y Siria.</a:t>
            </a:r>
          </a:p>
          <a:p>
            <a:r>
              <a:rPr lang="es-ES" dirty="0"/>
              <a:t>1979 Firma de la paz con Egipto.- </a:t>
            </a:r>
          </a:p>
          <a:p>
            <a:r>
              <a:rPr lang="es-ES" dirty="0"/>
              <a:t>1994 Paz con Jordania</a:t>
            </a:r>
            <a:endParaRPr lang="es-CO" dirty="0"/>
          </a:p>
        </p:txBody>
      </p:sp>
      <p:pic>
        <p:nvPicPr>
          <p:cNvPr id="6" name="Imagen 5">
            <a:extLst>
              <a:ext uri="{FF2B5EF4-FFF2-40B4-BE49-F238E27FC236}">
                <a16:creationId xmlns:a16="http://schemas.microsoft.com/office/drawing/2014/main" id="{9C50CC4C-FD41-4225-93D7-B243361B1230}"/>
              </a:ext>
            </a:extLst>
          </p:cNvPr>
          <p:cNvPicPr>
            <a:picLocks noChangeAspect="1"/>
          </p:cNvPicPr>
          <p:nvPr/>
        </p:nvPicPr>
        <p:blipFill>
          <a:blip r:embed="rId2"/>
          <a:stretch>
            <a:fillRect/>
          </a:stretch>
        </p:blipFill>
        <p:spPr>
          <a:xfrm>
            <a:off x="8533889" y="5810104"/>
            <a:ext cx="3658111" cy="1047896"/>
          </a:xfrm>
          <a:prstGeom prst="rect">
            <a:avLst/>
          </a:prstGeom>
        </p:spPr>
      </p:pic>
    </p:spTree>
    <p:extLst>
      <p:ext uri="{BB962C8B-B14F-4D97-AF65-F5344CB8AC3E}">
        <p14:creationId xmlns:p14="http://schemas.microsoft.com/office/powerpoint/2010/main" val="1680550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BCD8F3B7-9F7C-426B-AC41-5F668024DF4D}"/>
              </a:ext>
            </a:extLst>
          </p:cNvPr>
          <p:cNvPicPr>
            <a:picLocks noChangeAspect="1"/>
          </p:cNvPicPr>
          <p:nvPr/>
        </p:nvPicPr>
        <p:blipFill>
          <a:blip r:embed="rId2"/>
          <a:stretch>
            <a:fillRect/>
          </a:stretch>
        </p:blipFill>
        <p:spPr>
          <a:xfrm>
            <a:off x="9144000" y="5984874"/>
            <a:ext cx="3048000" cy="873125"/>
          </a:xfrm>
          <a:prstGeom prst="rect">
            <a:avLst/>
          </a:prstGeom>
        </p:spPr>
      </p:pic>
      <p:pic>
        <p:nvPicPr>
          <p:cNvPr id="4" name="Marcador de contenido 3">
            <a:extLst>
              <a:ext uri="{FF2B5EF4-FFF2-40B4-BE49-F238E27FC236}">
                <a16:creationId xmlns:a16="http://schemas.microsoft.com/office/drawing/2014/main" id="{8FCC6E9C-8F17-4495-9313-E25D20B5C024}"/>
              </a:ext>
            </a:extLst>
          </p:cNvPr>
          <p:cNvPicPr>
            <a:picLocks noGrp="1" noChangeAspect="1"/>
          </p:cNvPicPr>
          <p:nvPr>
            <p:ph idx="1"/>
          </p:nvPr>
        </p:nvPicPr>
        <p:blipFill>
          <a:blip r:embed="rId3"/>
          <a:stretch>
            <a:fillRect/>
          </a:stretch>
        </p:blipFill>
        <p:spPr>
          <a:xfrm>
            <a:off x="2552700" y="180975"/>
            <a:ext cx="6496050" cy="6496050"/>
          </a:xfrm>
          <a:prstGeom prst="rect">
            <a:avLst/>
          </a:prstGeom>
        </p:spPr>
      </p:pic>
    </p:spTree>
    <p:extLst>
      <p:ext uri="{BB962C8B-B14F-4D97-AF65-F5344CB8AC3E}">
        <p14:creationId xmlns:p14="http://schemas.microsoft.com/office/powerpoint/2010/main" val="30557540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a:extLst>
              <a:ext uri="{FF2B5EF4-FFF2-40B4-BE49-F238E27FC236}">
                <a16:creationId xmlns:a16="http://schemas.microsoft.com/office/drawing/2014/main" id="{C7B5F028-4733-4BD8-8DF6-7765FEE44E9C}"/>
              </a:ext>
            </a:extLst>
          </p:cNvPr>
          <p:cNvPicPr>
            <a:picLocks noGrp="1" noChangeAspect="1"/>
          </p:cNvPicPr>
          <p:nvPr>
            <p:ph idx="1"/>
          </p:nvPr>
        </p:nvPicPr>
        <p:blipFill>
          <a:blip r:embed="rId2"/>
          <a:stretch>
            <a:fillRect/>
          </a:stretch>
        </p:blipFill>
        <p:spPr>
          <a:xfrm>
            <a:off x="1687907" y="333376"/>
            <a:ext cx="9141860" cy="5957888"/>
          </a:xfrm>
        </p:spPr>
      </p:pic>
      <p:pic>
        <p:nvPicPr>
          <p:cNvPr id="9" name="Imagen 8">
            <a:extLst>
              <a:ext uri="{FF2B5EF4-FFF2-40B4-BE49-F238E27FC236}">
                <a16:creationId xmlns:a16="http://schemas.microsoft.com/office/drawing/2014/main" id="{635498B1-FB46-476A-8F00-F35139DBE22F}"/>
              </a:ext>
            </a:extLst>
          </p:cNvPr>
          <p:cNvPicPr>
            <a:picLocks noChangeAspect="1"/>
          </p:cNvPicPr>
          <p:nvPr/>
        </p:nvPicPr>
        <p:blipFill>
          <a:blip r:embed="rId3"/>
          <a:stretch>
            <a:fillRect/>
          </a:stretch>
        </p:blipFill>
        <p:spPr>
          <a:xfrm>
            <a:off x="10416989" y="6281910"/>
            <a:ext cx="1694584" cy="485428"/>
          </a:xfrm>
          <a:prstGeom prst="rect">
            <a:avLst/>
          </a:prstGeom>
        </p:spPr>
      </p:pic>
    </p:spTree>
    <p:extLst>
      <p:ext uri="{BB962C8B-B14F-4D97-AF65-F5344CB8AC3E}">
        <p14:creationId xmlns:p14="http://schemas.microsoft.com/office/powerpoint/2010/main" val="35543267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B20E2A-B360-4E94-AFB8-53C43F079849}"/>
              </a:ext>
            </a:extLst>
          </p:cNvPr>
          <p:cNvSpPr>
            <a:spLocks noGrp="1"/>
          </p:cNvSpPr>
          <p:nvPr>
            <p:ph type="title"/>
          </p:nvPr>
        </p:nvSpPr>
        <p:spPr/>
        <p:txBody>
          <a:bodyPr/>
          <a:lstStyle/>
          <a:p>
            <a:r>
              <a:rPr lang="es-ES" dirty="0"/>
              <a:t>Mitos construidos desde occidente</a:t>
            </a:r>
            <a:endParaRPr lang="es-CO" dirty="0"/>
          </a:p>
        </p:txBody>
      </p:sp>
      <p:sp>
        <p:nvSpPr>
          <p:cNvPr id="3" name="Marcador de contenido 2">
            <a:extLst>
              <a:ext uri="{FF2B5EF4-FFF2-40B4-BE49-F238E27FC236}">
                <a16:creationId xmlns:a16="http://schemas.microsoft.com/office/drawing/2014/main" id="{300454C6-C7D4-46D3-8721-1F1F109687EC}"/>
              </a:ext>
            </a:extLst>
          </p:cNvPr>
          <p:cNvSpPr>
            <a:spLocks noGrp="1"/>
          </p:cNvSpPr>
          <p:nvPr>
            <p:ph idx="1"/>
          </p:nvPr>
        </p:nvSpPr>
        <p:spPr/>
        <p:txBody>
          <a:bodyPr>
            <a:normAutofit/>
          </a:bodyPr>
          <a:lstStyle/>
          <a:p>
            <a:r>
              <a:rPr lang="es-ES" sz="4000" dirty="0"/>
              <a:t>Israel no se independiza en 1948. </a:t>
            </a:r>
          </a:p>
          <a:p>
            <a:r>
              <a:rPr lang="es-ES" sz="4000" dirty="0"/>
              <a:t>Israel no es un Estado democrático en el medio Oriente</a:t>
            </a:r>
          </a:p>
          <a:p>
            <a:r>
              <a:rPr lang="es-ES" sz="4000" dirty="0"/>
              <a:t>Israel no son personas semitas</a:t>
            </a:r>
          </a:p>
          <a:p>
            <a:r>
              <a:rPr lang="es-ES" sz="4000" dirty="0"/>
              <a:t>Israel no son judíos autóctonos, en su mayoría.</a:t>
            </a:r>
          </a:p>
          <a:p>
            <a:r>
              <a:rPr lang="es-ES" sz="4000" dirty="0"/>
              <a:t>Israel no es la victima, es el victimario.</a:t>
            </a:r>
            <a:endParaRPr lang="es-CO" sz="4000" dirty="0"/>
          </a:p>
        </p:txBody>
      </p:sp>
      <p:pic>
        <p:nvPicPr>
          <p:cNvPr id="5" name="Imagen 4">
            <a:extLst>
              <a:ext uri="{FF2B5EF4-FFF2-40B4-BE49-F238E27FC236}">
                <a16:creationId xmlns:a16="http://schemas.microsoft.com/office/drawing/2014/main" id="{321ED051-CFBD-4791-881E-652CB2E6AE5E}"/>
              </a:ext>
            </a:extLst>
          </p:cNvPr>
          <p:cNvPicPr>
            <a:picLocks noChangeAspect="1"/>
          </p:cNvPicPr>
          <p:nvPr/>
        </p:nvPicPr>
        <p:blipFill>
          <a:blip r:embed="rId2"/>
          <a:stretch>
            <a:fillRect/>
          </a:stretch>
        </p:blipFill>
        <p:spPr>
          <a:xfrm>
            <a:off x="8533889" y="5756596"/>
            <a:ext cx="3658111" cy="1047896"/>
          </a:xfrm>
          <a:prstGeom prst="rect">
            <a:avLst/>
          </a:prstGeom>
        </p:spPr>
      </p:pic>
    </p:spTree>
    <p:extLst>
      <p:ext uri="{BB962C8B-B14F-4D97-AF65-F5344CB8AC3E}">
        <p14:creationId xmlns:p14="http://schemas.microsoft.com/office/powerpoint/2010/main" val="98016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B24B63-A63F-9816-7FDA-9F2DE0B2E14A}"/>
              </a:ext>
            </a:extLst>
          </p:cNvPr>
          <p:cNvSpPr>
            <a:spLocks noGrp="1"/>
          </p:cNvSpPr>
          <p:nvPr>
            <p:ph type="title"/>
          </p:nvPr>
        </p:nvSpPr>
        <p:spPr/>
        <p:txBody>
          <a:bodyPr>
            <a:normAutofit/>
          </a:bodyPr>
          <a:lstStyle/>
          <a:p>
            <a:pPr algn="ctr"/>
            <a:r>
              <a:rPr lang="es-CO" sz="8800" dirty="0"/>
              <a:t>Conflicto</a:t>
            </a:r>
          </a:p>
        </p:txBody>
      </p:sp>
      <p:sp>
        <p:nvSpPr>
          <p:cNvPr id="3" name="Marcador de contenido 2">
            <a:extLst>
              <a:ext uri="{FF2B5EF4-FFF2-40B4-BE49-F238E27FC236}">
                <a16:creationId xmlns:a16="http://schemas.microsoft.com/office/drawing/2014/main" id="{F1FB729A-8572-4D30-D85F-1A4AC4F22C01}"/>
              </a:ext>
            </a:extLst>
          </p:cNvPr>
          <p:cNvSpPr>
            <a:spLocks noGrp="1"/>
          </p:cNvSpPr>
          <p:nvPr>
            <p:ph idx="1"/>
          </p:nvPr>
        </p:nvSpPr>
        <p:spPr>
          <a:xfrm>
            <a:off x="838200" y="3023489"/>
            <a:ext cx="10515600" cy="1603375"/>
          </a:xfrm>
        </p:spPr>
        <p:txBody>
          <a:bodyPr>
            <a:normAutofit lnSpcReduction="10000"/>
          </a:bodyPr>
          <a:lstStyle/>
          <a:p>
            <a:pPr marL="0" indent="0">
              <a:buNone/>
            </a:pPr>
            <a:r>
              <a:rPr lang="es-CO" sz="11500" dirty="0"/>
              <a:t>Rusia - Ucrania</a:t>
            </a:r>
          </a:p>
        </p:txBody>
      </p:sp>
      <p:pic>
        <p:nvPicPr>
          <p:cNvPr id="5" name="Imagen 4">
            <a:extLst>
              <a:ext uri="{FF2B5EF4-FFF2-40B4-BE49-F238E27FC236}">
                <a16:creationId xmlns:a16="http://schemas.microsoft.com/office/drawing/2014/main" id="{82A57F1D-0792-4E38-9940-7B457E2CFE95}"/>
              </a:ext>
            </a:extLst>
          </p:cNvPr>
          <p:cNvPicPr>
            <a:picLocks noChangeAspect="1"/>
          </p:cNvPicPr>
          <p:nvPr/>
        </p:nvPicPr>
        <p:blipFill>
          <a:blip r:embed="rId2"/>
          <a:stretch>
            <a:fillRect/>
          </a:stretch>
        </p:blipFill>
        <p:spPr>
          <a:xfrm>
            <a:off x="8533889" y="5810104"/>
            <a:ext cx="3658111" cy="1047896"/>
          </a:xfrm>
          <a:prstGeom prst="rect">
            <a:avLst/>
          </a:prstGeom>
        </p:spPr>
      </p:pic>
    </p:spTree>
    <p:extLst>
      <p:ext uri="{BB962C8B-B14F-4D97-AF65-F5344CB8AC3E}">
        <p14:creationId xmlns:p14="http://schemas.microsoft.com/office/powerpoint/2010/main" val="2932315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9D387B-9091-4868-BFA1-779A9A27D932}"/>
              </a:ext>
            </a:extLst>
          </p:cNvPr>
          <p:cNvSpPr>
            <a:spLocks noGrp="1"/>
          </p:cNvSpPr>
          <p:nvPr>
            <p:ph type="title"/>
          </p:nvPr>
        </p:nvSpPr>
        <p:spPr/>
        <p:txBody>
          <a:bodyPr/>
          <a:lstStyle/>
          <a:p>
            <a:r>
              <a:rPr lang="es-ES" dirty="0"/>
              <a:t>Conclusión </a:t>
            </a:r>
            <a:endParaRPr lang="es-CO" dirty="0"/>
          </a:p>
        </p:txBody>
      </p:sp>
      <p:sp>
        <p:nvSpPr>
          <p:cNvPr id="3" name="Marcador de contenido 2">
            <a:extLst>
              <a:ext uri="{FF2B5EF4-FFF2-40B4-BE49-F238E27FC236}">
                <a16:creationId xmlns:a16="http://schemas.microsoft.com/office/drawing/2014/main" id="{331F9FF5-59F4-4AD1-9E50-0146B8F941ED}"/>
              </a:ext>
            </a:extLst>
          </p:cNvPr>
          <p:cNvSpPr>
            <a:spLocks noGrp="1"/>
          </p:cNvSpPr>
          <p:nvPr>
            <p:ph idx="1"/>
          </p:nvPr>
        </p:nvSpPr>
        <p:spPr>
          <a:xfrm>
            <a:off x="704850" y="1690688"/>
            <a:ext cx="10515600" cy="4351338"/>
          </a:xfrm>
        </p:spPr>
        <p:txBody>
          <a:bodyPr>
            <a:normAutofit lnSpcReduction="10000"/>
          </a:bodyPr>
          <a:lstStyle/>
          <a:p>
            <a:r>
              <a:rPr lang="es-ES" sz="3600" dirty="0"/>
              <a:t>Israel es un proyecto colonialista de occidente, es el país Proxy en su geoestrategia de control del medio oriente para garantizar el control de la principal fuente energética fósil del planeta. </a:t>
            </a:r>
          </a:p>
          <a:p>
            <a:endParaRPr lang="es-ES" sz="3600" dirty="0"/>
          </a:p>
          <a:p>
            <a:r>
              <a:rPr lang="es-ES" sz="3600" dirty="0"/>
              <a:t>Israel es colonialismo, desplazamiento y ocupación. Comete genocidio, apartheid, terrorismo y es justificado por la concepción sionista que fundamenta su existencia y creencia religiosa</a:t>
            </a:r>
            <a:r>
              <a:rPr lang="es-CO" sz="3600" dirty="0"/>
              <a:t>.</a:t>
            </a:r>
            <a:endParaRPr lang="es-ES" sz="3600" dirty="0"/>
          </a:p>
        </p:txBody>
      </p:sp>
      <p:pic>
        <p:nvPicPr>
          <p:cNvPr id="6" name="Imagen 5">
            <a:extLst>
              <a:ext uri="{FF2B5EF4-FFF2-40B4-BE49-F238E27FC236}">
                <a16:creationId xmlns:a16="http://schemas.microsoft.com/office/drawing/2014/main" id="{75D649CB-5921-448E-9CBD-D43693747F35}"/>
              </a:ext>
            </a:extLst>
          </p:cNvPr>
          <p:cNvPicPr>
            <a:picLocks noChangeAspect="1"/>
          </p:cNvPicPr>
          <p:nvPr/>
        </p:nvPicPr>
        <p:blipFill>
          <a:blip r:embed="rId2"/>
          <a:stretch>
            <a:fillRect/>
          </a:stretch>
        </p:blipFill>
        <p:spPr>
          <a:xfrm>
            <a:off x="8533889" y="5737899"/>
            <a:ext cx="3658111" cy="1047896"/>
          </a:xfrm>
          <a:prstGeom prst="rect">
            <a:avLst/>
          </a:prstGeom>
        </p:spPr>
      </p:pic>
    </p:spTree>
    <p:extLst>
      <p:ext uri="{BB962C8B-B14F-4D97-AF65-F5344CB8AC3E}">
        <p14:creationId xmlns:p14="http://schemas.microsoft.com/office/powerpoint/2010/main" val="119860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BC83EF-082D-48EC-B268-8EB498A25255}"/>
              </a:ext>
            </a:extLst>
          </p:cNvPr>
          <p:cNvSpPr>
            <a:spLocks noGrp="1"/>
          </p:cNvSpPr>
          <p:nvPr>
            <p:ph type="title"/>
          </p:nvPr>
        </p:nvSpPr>
        <p:spPr/>
        <p:txBody>
          <a:bodyPr/>
          <a:lstStyle/>
          <a:p>
            <a:pPr algn="ctr"/>
            <a:r>
              <a:rPr lang="es-ES" dirty="0"/>
              <a:t>CONFLICTO CHINA TAIWAN</a:t>
            </a:r>
            <a:endParaRPr lang="es-CO" dirty="0"/>
          </a:p>
        </p:txBody>
      </p:sp>
      <p:pic>
        <p:nvPicPr>
          <p:cNvPr id="5" name="Marcador de contenido 4">
            <a:extLst>
              <a:ext uri="{FF2B5EF4-FFF2-40B4-BE49-F238E27FC236}">
                <a16:creationId xmlns:a16="http://schemas.microsoft.com/office/drawing/2014/main" id="{42775634-4A26-476C-B142-D789D33AFD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68562" y="1762872"/>
            <a:ext cx="7577840" cy="4351338"/>
          </a:xfrm>
        </p:spPr>
      </p:pic>
      <p:pic>
        <p:nvPicPr>
          <p:cNvPr id="7" name="Imagen 6">
            <a:extLst>
              <a:ext uri="{FF2B5EF4-FFF2-40B4-BE49-F238E27FC236}">
                <a16:creationId xmlns:a16="http://schemas.microsoft.com/office/drawing/2014/main" id="{969FA682-DBC5-48C4-BAEE-A682A1C614C7}"/>
              </a:ext>
            </a:extLst>
          </p:cNvPr>
          <p:cNvPicPr>
            <a:picLocks noChangeAspect="1"/>
          </p:cNvPicPr>
          <p:nvPr/>
        </p:nvPicPr>
        <p:blipFill>
          <a:blip r:embed="rId3"/>
          <a:stretch>
            <a:fillRect/>
          </a:stretch>
        </p:blipFill>
        <p:spPr>
          <a:xfrm>
            <a:off x="8489064" y="5769560"/>
            <a:ext cx="3658111" cy="1047896"/>
          </a:xfrm>
          <a:prstGeom prst="rect">
            <a:avLst/>
          </a:prstGeom>
        </p:spPr>
      </p:pic>
    </p:spTree>
    <p:extLst>
      <p:ext uri="{BB962C8B-B14F-4D97-AF65-F5344CB8AC3E}">
        <p14:creationId xmlns:p14="http://schemas.microsoft.com/office/powerpoint/2010/main" val="16150270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77463B4-01EF-4A74-8432-032860C7584E}"/>
              </a:ext>
            </a:extLst>
          </p:cNvPr>
          <p:cNvSpPr>
            <a:spLocks noGrp="1"/>
          </p:cNvSpPr>
          <p:nvPr>
            <p:ph idx="1"/>
          </p:nvPr>
        </p:nvSpPr>
        <p:spPr>
          <a:xfrm>
            <a:off x="838200" y="552450"/>
            <a:ext cx="10515600" cy="5624513"/>
          </a:xfrm>
        </p:spPr>
        <p:txBody>
          <a:bodyPr>
            <a:normAutofit lnSpcReduction="10000"/>
          </a:bodyPr>
          <a:lstStyle/>
          <a:p>
            <a:pPr marL="0" indent="0">
              <a:buNone/>
            </a:pPr>
            <a:r>
              <a:rPr lang="es-ES" sz="3600" dirty="0"/>
              <a:t>Origen del conflicto</a:t>
            </a:r>
          </a:p>
          <a:p>
            <a:r>
              <a:rPr lang="es-ES" sz="3600" dirty="0"/>
              <a:t>1949: Al final de la guerra civil china, el Partido Comunista de Mao Zedong toma el poder en China continental.</a:t>
            </a:r>
          </a:p>
          <a:p>
            <a:r>
              <a:rPr lang="es-ES" sz="3600" dirty="0"/>
              <a:t>El gobierno derrotado, liderado por el Kuomintang, se refugia en la isla de Taiwán y establece allí la República de China.</a:t>
            </a:r>
          </a:p>
          <a:p>
            <a:r>
              <a:rPr lang="es-ES" sz="3600" dirty="0"/>
              <a:t>Desde entonces, China considera a Taiwán una provincia rebelde, mientras que Taiwán se ha desarrollado como un Estado autónomo con gobierno, ejército y economía propios.</a:t>
            </a:r>
            <a:endParaRPr lang="es-CO" sz="3600" dirty="0"/>
          </a:p>
        </p:txBody>
      </p:sp>
      <p:pic>
        <p:nvPicPr>
          <p:cNvPr id="5" name="Imagen 4">
            <a:extLst>
              <a:ext uri="{FF2B5EF4-FFF2-40B4-BE49-F238E27FC236}">
                <a16:creationId xmlns:a16="http://schemas.microsoft.com/office/drawing/2014/main" id="{432C0871-0979-4E58-A3D9-B5B6F976BCB9}"/>
              </a:ext>
            </a:extLst>
          </p:cNvPr>
          <p:cNvPicPr>
            <a:picLocks noChangeAspect="1"/>
          </p:cNvPicPr>
          <p:nvPr/>
        </p:nvPicPr>
        <p:blipFill>
          <a:blip r:embed="rId2"/>
          <a:stretch>
            <a:fillRect/>
          </a:stretch>
        </p:blipFill>
        <p:spPr>
          <a:xfrm>
            <a:off x="8471394" y="5751630"/>
            <a:ext cx="3658111" cy="1047896"/>
          </a:xfrm>
          <a:prstGeom prst="rect">
            <a:avLst/>
          </a:prstGeom>
        </p:spPr>
      </p:pic>
    </p:spTree>
    <p:extLst>
      <p:ext uri="{BB962C8B-B14F-4D97-AF65-F5344CB8AC3E}">
        <p14:creationId xmlns:p14="http://schemas.microsoft.com/office/powerpoint/2010/main" val="6992444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F01B59F-BFD8-402D-A585-26C9391CF967}"/>
              </a:ext>
            </a:extLst>
          </p:cNvPr>
          <p:cNvSpPr>
            <a:spLocks noGrp="1"/>
          </p:cNvSpPr>
          <p:nvPr>
            <p:ph idx="1"/>
          </p:nvPr>
        </p:nvSpPr>
        <p:spPr>
          <a:xfrm>
            <a:off x="933450" y="2536825"/>
            <a:ext cx="10515600" cy="1784350"/>
          </a:xfrm>
        </p:spPr>
        <p:txBody>
          <a:bodyPr>
            <a:normAutofit fontScale="85000" lnSpcReduction="10000"/>
          </a:bodyPr>
          <a:lstStyle/>
          <a:p>
            <a:pPr marL="0" indent="0" algn="ctr">
              <a:buNone/>
            </a:pPr>
            <a:r>
              <a:rPr lang="es-ES" sz="15400" dirty="0"/>
              <a:t>FIN Y GRACIAS</a:t>
            </a:r>
            <a:endParaRPr lang="es-CO" sz="15400" dirty="0"/>
          </a:p>
        </p:txBody>
      </p:sp>
      <p:pic>
        <p:nvPicPr>
          <p:cNvPr id="5" name="Imagen 4">
            <a:extLst>
              <a:ext uri="{FF2B5EF4-FFF2-40B4-BE49-F238E27FC236}">
                <a16:creationId xmlns:a16="http://schemas.microsoft.com/office/drawing/2014/main" id="{460D461D-A3B0-471E-9BF0-38581F15E1E6}"/>
              </a:ext>
            </a:extLst>
          </p:cNvPr>
          <p:cNvPicPr>
            <a:picLocks noChangeAspect="1"/>
          </p:cNvPicPr>
          <p:nvPr/>
        </p:nvPicPr>
        <p:blipFill>
          <a:blip r:embed="rId2"/>
          <a:stretch>
            <a:fillRect/>
          </a:stretch>
        </p:blipFill>
        <p:spPr>
          <a:xfrm>
            <a:off x="4096614" y="4321175"/>
            <a:ext cx="3658111" cy="1047896"/>
          </a:xfrm>
          <a:prstGeom prst="rect">
            <a:avLst/>
          </a:prstGeom>
        </p:spPr>
      </p:pic>
    </p:spTree>
    <p:extLst>
      <p:ext uri="{BB962C8B-B14F-4D97-AF65-F5344CB8AC3E}">
        <p14:creationId xmlns:p14="http://schemas.microsoft.com/office/powerpoint/2010/main" val="22695167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32FA6D8-8E8F-4482-D50A-25958E476C40}"/>
              </a:ext>
            </a:extLst>
          </p:cNvPr>
          <p:cNvSpPr>
            <a:spLocks noGrp="1"/>
          </p:cNvSpPr>
          <p:nvPr>
            <p:ph idx="1"/>
          </p:nvPr>
        </p:nvSpPr>
        <p:spPr>
          <a:xfrm>
            <a:off x="933450" y="454025"/>
            <a:ext cx="10515600" cy="5661025"/>
          </a:xfrm>
        </p:spPr>
        <p:txBody>
          <a:bodyPr>
            <a:noAutofit/>
          </a:bodyPr>
          <a:lstStyle/>
          <a:p>
            <a:r>
              <a:rPr lang="es-ES" sz="4400" dirty="0"/>
              <a:t>Reconstruir el Mundo Común</a:t>
            </a:r>
          </a:p>
          <a:p>
            <a:r>
              <a:rPr lang="es-ES" sz="4400" dirty="0"/>
              <a:t>1. 	Recuperar la facultad de juzgar críticamente</a:t>
            </a:r>
          </a:p>
          <a:p>
            <a:r>
              <a:rPr lang="es-ES" sz="4400" dirty="0"/>
              <a:t>2. 	Reconstruir vínculos cara a cara</a:t>
            </a:r>
          </a:p>
          <a:p>
            <a:r>
              <a:rPr lang="es-ES" sz="4400" dirty="0"/>
              <a:t>3. 	Practicar acción concertada (no delegada)</a:t>
            </a:r>
          </a:p>
          <a:p>
            <a:r>
              <a:rPr lang="es-ES" sz="4400" dirty="0"/>
              <a:t>4. 	Resistir la despolitización</a:t>
            </a:r>
          </a:p>
          <a:p>
            <a:r>
              <a:rPr lang="es-ES" sz="4400" dirty="0"/>
              <a:t>5. 	Cultivar el "amor al mundo"</a:t>
            </a:r>
            <a:endParaRPr lang="es-CO" sz="4400" dirty="0"/>
          </a:p>
        </p:txBody>
      </p:sp>
    </p:spTree>
    <p:extLst>
      <p:ext uri="{BB962C8B-B14F-4D97-AF65-F5344CB8AC3E}">
        <p14:creationId xmlns:p14="http://schemas.microsoft.com/office/powerpoint/2010/main" val="3242376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descr="Mapa&#10;&#10;El contenido generado por IA puede ser incorrecto.">
            <a:extLst>
              <a:ext uri="{FF2B5EF4-FFF2-40B4-BE49-F238E27FC236}">
                <a16:creationId xmlns:a16="http://schemas.microsoft.com/office/drawing/2014/main" id="{4B6121DD-D1CE-3056-A2AB-3925EC9827E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3589" y="285273"/>
            <a:ext cx="6134100" cy="6287454"/>
          </a:xfrm>
        </p:spPr>
      </p:pic>
      <p:pic>
        <p:nvPicPr>
          <p:cNvPr id="3" name="Imagen 2">
            <a:extLst>
              <a:ext uri="{FF2B5EF4-FFF2-40B4-BE49-F238E27FC236}">
                <a16:creationId xmlns:a16="http://schemas.microsoft.com/office/drawing/2014/main" id="{C1A7E0E3-B1A3-4983-AD4C-572970642BB4}"/>
              </a:ext>
            </a:extLst>
          </p:cNvPr>
          <p:cNvPicPr>
            <a:picLocks noChangeAspect="1"/>
          </p:cNvPicPr>
          <p:nvPr/>
        </p:nvPicPr>
        <p:blipFill>
          <a:blip r:embed="rId3"/>
          <a:stretch>
            <a:fillRect/>
          </a:stretch>
        </p:blipFill>
        <p:spPr>
          <a:xfrm>
            <a:off x="8533889" y="5675146"/>
            <a:ext cx="3658111" cy="1047896"/>
          </a:xfrm>
          <a:prstGeom prst="rect">
            <a:avLst/>
          </a:prstGeom>
        </p:spPr>
      </p:pic>
    </p:spTree>
    <p:extLst>
      <p:ext uri="{BB962C8B-B14F-4D97-AF65-F5344CB8AC3E}">
        <p14:creationId xmlns:p14="http://schemas.microsoft.com/office/powerpoint/2010/main" val="2587021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6B543B4-4E1E-4D6A-B5C2-B80CC4FAAF9E}"/>
              </a:ext>
            </a:extLst>
          </p:cNvPr>
          <p:cNvPicPr>
            <a:picLocks noChangeAspect="1"/>
          </p:cNvPicPr>
          <p:nvPr/>
        </p:nvPicPr>
        <p:blipFill>
          <a:blip r:embed="rId2"/>
          <a:stretch>
            <a:fillRect/>
          </a:stretch>
        </p:blipFill>
        <p:spPr>
          <a:xfrm>
            <a:off x="8533889" y="5810104"/>
            <a:ext cx="3658111" cy="1047896"/>
          </a:xfrm>
          <a:prstGeom prst="rect">
            <a:avLst/>
          </a:prstGeom>
        </p:spPr>
      </p:pic>
      <p:sp>
        <p:nvSpPr>
          <p:cNvPr id="2" name="Título 1">
            <a:extLst>
              <a:ext uri="{FF2B5EF4-FFF2-40B4-BE49-F238E27FC236}">
                <a16:creationId xmlns:a16="http://schemas.microsoft.com/office/drawing/2014/main" id="{E23F1C3F-0D43-DC3D-3CE1-71557D6DA955}"/>
              </a:ext>
            </a:extLst>
          </p:cNvPr>
          <p:cNvSpPr>
            <a:spLocks noGrp="1"/>
          </p:cNvSpPr>
          <p:nvPr>
            <p:ph type="title"/>
          </p:nvPr>
        </p:nvSpPr>
        <p:spPr>
          <a:xfrm>
            <a:off x="838200" y="269239"/>
            <a:ext cx="10515600" cy="823595"/>
          </a:xfrm>
        </p:spPr>
        <p:txBody>
          <a:bodyPr/>
          <a:lstStyle/>
          <a:p>
            <a:r>
              <a:rPr lang="es-CO" dirty="0"/>
              <a:t>Antecedentes</a:t>
            </a:r>
          </a:p>
        </p:txBody>
      </p:sp>
      <p:sp>
        <p:nvSpPr>
          <p:cNvPr id="3" name="Marcador de contenido 2">
            <a:extLst>
              <a:ext uri="{FF2B5EF4-FFF2-40B4-BE49-F238E27FC236}">
                <a16:creationId xmlns:a16="http://schemas.microsoft.com/office/drawing/2014/main" id="{B947CDFD-362C-19BE-685D-69E0993298DD}"/>
              </a:ext>
            </a:extLst>
          </p:cNvPr>
          <p:cNvSpPr>
            <a:spLocks noGrp="1"/>
          </p:cNvSpPr>
          <p:nvPr>
            <p:ph idx="1"/>
          </p:nvPr>
        </p:nvSpPr>
        <p:spPr>
          <a:xfrm>
            <a:off x="957072" y="1092834"/>
            <a:ext cx="10515600" cy="5582286"/>
          </a:xfrm>
        </p:spPr>
        <p:txBody>
          <a:bodyPr>
            <a:normAutofit fontScale="92500" lnSpcReduction="10000"/>
          </a:bodyPr>
          <a:lstStyle/>
          <a:p>
            <a:r>
              <a:rPr lang="es-CO" dirty="0"/>
              <a:t> </a:t>
            </a:r>
            <a:r>
              <a:rPr lang="es-CO" dirty="0" err="1"/>
              <a:t>Euromaidán</a:t>
            </a:r>
            <a:r>
              <a:rPr lang="es-CO" dirty="0"/>
              <a:t> </a:t>
            </a:r>
            <a:r>
              <a:rPr lang="es-CO" dirty="0">
                <a:sym typeface="Wingdings" panose="05000000000000000000" pitchFamily="2" charset="2"/>
              </a:rPr>
              <a:t> Noviembre 2013 presidente se niega a firmar acuerdos asociativos con la unión europea. </a:t>
            </a:r>
          </a:p>
          <a:p>
            <a:endParaRPr lang="es-CO" dirty="0">
              <a:sym typeface="Wingdings" panose="05000000000000000000" pitchFamily="2" charset="2"/>
            </a:endParaRPr>
          </a:p>
          <a:p>
            <a:r>
              <a:rPr lang="es-CO" dirty="0">
                <a:sym typeface="Wingdings" panose="05000000000000000000" pitchFamily="2" charset="2"/>
              </a:rPr>
              <a:t>Golpe de Estado Febrero 2014, oposición y nacionalistas </a:t>
            </a:r>
            <a:r>
              <a:rPr lang="es-CO" dirty="0" err="1">
                <a:sym typeface="Wingdings" panose="05000000000000000000" pitchFamily="2" charset="2"/>
              </a:rPr>
              <a:t>rusofobos</a:t>
            </a:r>
            <a:r>
              <a:rPr lang="es-CO" dirty="0">
                <a:sym typeface="Wingdings" panose="05000000000000000000" pitchFamily="2" charset="2"/>
              </a:rPr>
              <a:t> y </a:t>
            </a:r>
            <a:r>
              <a:rPr lang="es-CO" dirty="0" err="1">
                <a:sym typeface="Wingdings" panose="05000000000000000000" pitchFamily="2" charset="2"/>
              </a:rPr>
              <a:t>banderistas</a:t>
            </a:r>
            <a:r>
              <a:rPr lang="es-CO" dirty="0">
                <a:sym typeface="Wingdings" panose="05000000000000000000" pitchFamily="2" charset="2"/>
              </a:rPr>
              <a:t> toman el poder. Manos occidentales.  </a:t>
            </a:r>
          </a:p>
          <a:p>
            <a:endParaRPr lang="es-CO" dirty="0">
              <a:sym typeface="Wingdings" panose="05000000000000000000" pitchFamily="2" charset="2"/>
            </a:endParaRPr>
          </a:p>
          <a:p>
            <a:r>
              <a:rPr lang="es-CO" dirty="0"/>
              <a:t>Inicia persecución a los </a:t>
            </a:r>
            <a:r>
              <a:rPr lang="es-CO" dirty="0" err="1"/>
              <a:t>rusoparlantes</a:t>
            </a:r>
            <a:r>
              <a:rPr lang="es-CO" dirty="0"/>
              <a:t>. Se prohíbe todo lo ruso incluido los creyentes cristianos ortodoxos. </a:t>
            </a:r>
          </a:p>
          <a:p>
            <a:endParaRPr lang="es-CO" dirty="0"/>
          </a:p>
          <a:p>
            <a:r>
              <a:rPr lang="es-CO" dirty="0"/>
              <a:t>Toma de propiedades y destrucción simbología rusa en ucrania. </a:t>
            </a:r>
          </a:p>
          <a:p>
            <a:endParaRPr lang="es-CO" dirty="0"/>
          </a:p>
          <a:p>
            <a:r>
              <a:rPr lang="es-CO" dirty="0"/>
              <a:t>Inician levantamientos de </a:t>
            </a:r>
            <a:r>
              <a:rPr lang="es-CO" dirty="0" err="1"/>
              <a:t>rusoparlantes</a:t>
            </a:r>
            <a:r>
              <a:rPr lang="es-CO" dirty="0"/>
              <a:t> en Donbás, </a:t>
            </a:r>
          </a:p>
          <a:p>
            <a:pPr marL="0" indent="0">
              <a:buNone/>
            </a:pPr>
            <a:r>
              <a:rPr lang="es-CO" dirty="0"/>
              <a:t>Crimea y Odesa.</a:t>
            </a:r>
          </a:p>
          <a:p>
            <a:endParaRPr lang="es-CO" dirty="0"/>
          </a:p>
          <a:p>
            <a:endParaRPr lang="es-CO" dirty="0"/>
          </a:p>
        </p:txBody>
      </p:sp>
    </p:spTree>
    <p:extLst>
      <p:ext uri="{BB962C8B-B14F-4D97-AF65-F5344CB8AC3E}">
        <p14:creationId xmlns:p14="http://schemas.microsoft.com/office/powerpoint/2010/main" val="331602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8705B79-CFCE-44ED-942A-8FA14255BBD0}"/>
              </a:ext>
            </a:extLst>
          </p:cNvPr>
          <p:cNvPicPr>
            <a:picLocks noChangeAspect="1"/>
          </p:cNvPicPr>
          <p:nvPr/>
        </p:nvPicPr>
        <p:blipFill>
          <a:blip r:embed="rId2"/>
          <a:stretch>
            <a:fillRect/>
          </a:stretch>
        </p:blipFill>
        <p:spPr>
          <a:xfrm>
            <a:off x="8533889" y="5760798"/>
            <a:ext cx="3658111" cy="1047896"/>
          </a:xfrm>
          <a:prstGeom prst="rect">
            <a:avLst/>
          </a:prstGeom>
        </p:spPr>
      </p:pic>
      <p:sp>
        <p:nvSpPr>
          <p:cNvPr id="3" name="Marcador de contenido 2">
            <a:extLst>
              <a:ext uri="{FF2B5EF4-FFF2-40B4-BE49-F238E27FC236}">
                <a16:creationId xmlns:a16="http://schemas.microsoft.com/office/drawing/2014/main" id="{EBFFDAE5-F0BF-3A99-A42B-DBAAE2AFC36D}"/>
              </a:ext>
            </a:extLst>
          </p:cNvPr>
          <p:cNvSpPr>
            <a:spLocks noGrp="1"/>
          </p:cNvSpPr>
          <p:nvPr>
            <p:ph idx="1"/>
          </p:nvPr>
        </p:nvSpPr>
        <p:spPr>
          <a:xfrm>
            <a:off x="838200" y="329184"/>
            <a:ext cx="10515600" cy="6300216"/>
          </a:xfrm>
        </p:spPr>
        <p:txBody>
          <a:bodyPr>
            <a:normAutofit lnSpcReduction="10000"/>
          </a:bodyPr>
          <a:lstStyle/>
          <a:p>
            <a:r>
              <a:rPr lang="es-CO" sz="3600" dirty="0"/>
              <a:t>Masacran a </a:t>
            </a:r>
            <a:r>
              <a:rPr lang="es-CO" sz="3600" dirty="0" err="1"/>
              <a:t>rusoparlantes</a:t>
            </a:r>
            <a:r>
              <a:rPr lang="es-CO" sz="3600" dirty="0"/>
              <a:t> de Odesa en la casa de los sindicatos. </a:t>
            </a:r>
          </a:p>
          <a:p>
            <a:r>
              <a:rPr lang="es-CO" sz="3600" dirty="0"/>
              <a:t>Crimea, Donetsk y </a:t>
            </a:r>
            <a:r>
              <a:rPr lang="es-CO" sz="3600" dirty="0" err="1"/>
              <a:t>lungask</a:t>
            </a:r>
            <a:r>
              <a:rPr lang="es-CO" sz="3600" dirty="0"/>
              <a:t> hacen acciones por la independencia de ucrania. Ucrania inicia bombardeos e incursiones contra población </a:t>
            </a:r>
            <a:r>
              <a:rPr lang="es-CO" sz="3600" dirty="0" err="1"/>
              <a:t>rusoparlante</a:t>
            </a:r>
            <a:r>
              <a:rPr lang="es-CO" sz="3600" dirty="0"/>
              <a:t> en todo suroriente ucraniano.</a:t>
            </a:r>
          </a:p>
          <a:p>
            <a:r>
              <a:rPr lang="es-CO" sz="3600" dirty="0"/>
              <a:t>Se hace un acuerdo de paz llamados Minsk 1 y 2 los cuales permitía cierta independencia federal (territorios especiales) y se daba terminada la agresión militar a los ciudadanos. No se cumplen los acuerdos. </a:t>
            </a:r>
          </a:p>
          <a:p>
            <a:r>
              <a:rPr lang="es-CO" sz="3600" dirty="0"/>
              <a:t>Acuerdo de Minsk estaba como mediadores y garantes: Rusos, Alemanes y franceses. </a:t>
            </a:r>
          </a:p>
          <a:p>
            <a:endParaRPr lang="es-CO" sz="3600" dirty="0"/>
          </a:p>
        </p:txBody>
      </p:sp>
    </p:spTree>
    <p:extLst>
      <p:ext uri="{BB962C8B-B14F-4D97-AF65-F5344CB8AC3E}">
        <p14:creationId xmlns:p14="http://schemas.microsoft.com/office/powerpoint/2010/main" val="252309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9F30A75-DBBF-85C1-52D1-D894DC4B6277}"/>
              </a:ext>
            </a:extLst>
          </p:cNvPr>
          <p:cNvSpPr>
            <a:spLocks noGrp="1"/>
          </p:cNvSpPr>
          <p:nvPr>
            <p:ph idx="1"/>
          </p:nvPr>
        </p:nvSpPr>
        <p:spPr>
          <a:xfrm>
            <a:off x="838200" y="109728"/>
            <a:ext cx="10515600" cy="6483096"/>
          </a:xfrm>
        </p:spPr>
        <p:txBody>
          <a:bodyPr>
            <a:normAutofit/>
          </a:bodyPr>
          <a:lstStyle/>
          <a:p>
            <a:r>
              <a:rPr lang="es-CO" sz="3200" dirty="0" err="1"/>
              <a:t>Zelensky</a:t>
            </a:r>
            <a:r>
              <a:rPr lang="es-CO" sz="3200" dirty="0"/>
              <a:t> gana elecciones 2019. En 2022 se inicia un plan de tierra arrasada contra Donetsk y </a:t>
            </a:r>
            <a:r>
              <a:rPr lang="es-CO" sz="3200" dirty="0" err="1"/>
              <a:t>Lugansk</a:t>
            </a:r>
            <a:r>
              <a:rPr lang="es-CO" sz="3200" dirty="0"/>
              <a:t>.  Milicias de estos cuentan con apoyo de Rusia. Ucrania Francia y Alemania incumplen acuerdos de Minsk. </a:t>
            </a:r>
          </a:p>
          <a:p>
            <a:r>
              <a:rPr lang="es-CO" sz="3200" dirty="0"/>
              <a:t>Febrero de 2022 Rusia reconoce independencia de pueblos </a:t>
            </a:r>
            <a:r>
              <a:rPr lang="es-CO" sz="3200" dirty="0" err="1"/>
              <a:t>rusoparlantes</a:t>
            </a:r>
            <a:r>
              <a:rPr lang="es-CO" sz="3200" dirty="0"/>
              <a:t>. Inicia la llamada “operación militar especial”</a:t>
            </a:r>
          </a:p>
          <a:p>
            <a:pPr lvl="1"/>
            <a:r>
              <a:rPr lang="es-ES" sz="2800" dirty="0"/>
              <a:t>- Garantizar los derechos de la población </a:t>
            </a:r>
            <a:r>
              <a:rPr lang="es-ES" sz="2800" dirty="0" err="1"/>
              <a:t>rusoparlante</a:t>
            </a:r>
            <a:r>
              <a:rPr lang="es-ES" sz="2800" dirty="0"/>
              <a:t>.</a:t>
            </a:r>
          </a:p>
          <a:p>
            <a:pPr lvl="1"/>
            <a:r>
              <a:rPr lang="es-ES" sz="2800" dirty="0"/>
              <a:t>- Legitimar la elección del pueblo.</a:t>
            </a:r>
          </a:p>
          <a:p>
            <a:pPr lvl="1"/>
            <a:r>
              <a:rPr lang="es-ES" sz="2800" dirty="0"/>
              <a:t>- Desmilitarización (neutralizar la amenaza militar y rechazar los planes de Ucrania de entrar en la OTAN).</a:t>
            </a:r>
          </a:p>
          <a:p>
            <a:pPr lvl="1"/>
            <a:r>
              <a:rPr lang="es-ES" sz="2800" dirty="0"/>
              <a:t>- </a:t>
            </a:r>
            <a:r>
              <a:rPr lang="es-ES" sz="2800" dirty="0" err="1"/>
              <a:t>Desnazificación</a:t>
            </a:r>
            <a:r>
              <a:rPr lang="es-ES" sz="2800" dirty="0"/>
              <a:t> (detener la propagación de la ideología neonazi).</a:t>
            </a:r>
          </a:p>
          <a:p>
            <a:r>
              <a:rPr lang="es-ES" sz="3200" dirty="0"/>
              <a:t>Septiembre de 2022. Regiones de Zaporozhie y </a:t>
            </a:r>
            <a:r>
              <a:rPr lang="es-ES" sz="3200" dirty="0" err="1"/>
              <a:t>Jersón</a:t>
            </a:r>
            <a:r>
              <a:rPr lang="es-ES" sz="3200" dirty="0"/>
              <a:t> adhieren estos territorios a Rusia.</a:t>
            </a:r>
          </a:p>
        </p:txBody>
      </p:sp>
      <p:pic>
        <p:nvPicPr>
          <p:cNvPr id="4" name="Imagen 3">
            <a:extLst>
              <a:ext uri="{FF2B5EF4-FFF2-40B4-BE49-F238E27FC236}">
                <a16:creationId xmlns:a16="http://schemas.microsoft.com/office/drawing/2014/main" id="{0204BD07-13F5-4AAC-B2FA-B06F507C19B4}"/>
              </a:ext>
            </a:extLst>
          </p:cNvPr>
          <p:cNvPicPr>
            <a:picLocks noChangeAspect="1"/>
          </p:cNvPicPr>
          <p:nvPr/>
        </p:nvPicPr>
        <p:blipFill>
          <a:blip r:embed="rId2"/>
          <a:stretch>
            <a:fillRect/>
          </a:stretch>
        </p:blipFill>
        <p:spPr>
          <a:xfrm>
            <a:off x="8524924" y="5810104"/>
            <a:ext cx="3658111" cy="1047896"/>
          </a:xfrm>
          <a:prstGeom prst="rect">
            <a:avLst/>
          </a:prstGeom>
        </p:spPr>
      </p:pic>
    </p:spTree>
    <p:extLst>
      <p:ext uri="{BB962C8B-B14F-4D97-AF65-F5344CB8AC3E}">
        <p14:creationId xmlns:p14="http://schemas.microsoft.com/office/powerpoint/2010/main" val="1971571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3310F79-3AF5-0726-E57A-898D46AD4943}"/>
              </a:ext>
            </a:extLst>
          </p:cNvPr>
          <p:cNvSpPr>
            <a:spLocks noGrp="1"/>
          </p:cNvSpPr>
          <p:nvPr>
            <p:ph idx="1"/>
          </p:nvPr>
        </p:nvSpPr>
        <p:spPr>
          <a:xfrm>
            <a:off x="838200" y="265176"/>
            <a:ext cx="10515600" cy="6373367"/>
          </a:xfrm>
        </p:spPr>
        <p:txBody>
          <a:bodyPr>
            <a:normAutofit/>
          </a:bodyPr>
          <a:lstStyle/>
          <a:p>
            <a:pPr marL="0" indent="0" algn="ctr">
              <a:buNone/>
            </a:pPr>
            <a:r>
              <a:rPr lang="es-CO" sz="6600" dirty="0"/>
              <a:t>Entre 400 mil y 600 mil bajas de cada ejercito, es decir, entre los dos, las cifras pueden llegar al millón de bajas. La gran mayoría son jóvenes</a:t>
            </a:r>
          </a:p>
        </p:txBody>
      </p:sp>
      <p:pic>
        <p:nvPicPr>
          <p:cNvPr id="4" name="Imagen 3">
            <a:extLst>
              <a:ext uri="{FF2B5EF4-FFF2-40B4-BE49-F238E27FC236}">
                <a16:creationId xmlns:a16="http://schemas.microsoft.com/office/drawing/2014/main" id="{02398A94-9C3E-4ACE-AF18-F59B06998FCF}"/>
              </a:ext>
            </a:extLst>
          </p:cNvPr>
          <p:cNvPicPr>
            <a:picLocks noChangeAspect="1"/>
          </p:cNvPicPr>
          <p:nvPr/>
        </p:nvPicPr>
        <p:blipFill>
          <a:blip r:embed="rId2"/>
          <a:stretch>
            <a:fillRect/>
          </a:stretch>
        </p:blipFill>
        <p:spPr>
          <a:xfrm>
            <a:off x="8533889" y="5810104"/>
            <a:ext cx="3658111" cy="1047896"/>
          </a:xfrm>
          <a:prstGeom prst="rect">
            <a:avLst/>
          </a:prstGeom>
        </p:spPr>
      </p:pic>
    </p:spTree>
    <p:extLst>
      <p:ext uri="{BB962C8B-B14F-4D97-AF65-F5344CB8AC3E}">
        <p14:creationId xmlns:p14="http://schemas.microsoft.com/office/powerpoint/2010/main" val="6848578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007F08-1027-CD89-B842-5F9F70BB55B7}"/>
              </a:ext>
            </a:extLst>
          </p:cNvPr>
          <p:cNvSpPr>
            <a:spLocks noGrp="1"/>
          </p:cNvSpPr>
          <p:nvPr>
            <p:ph type="title"/>
          </p:nvPr>
        </p:nvSpPr>
        <p:spPr>
          <a:xfrm>
            <a:off x="4232148" y="61471"/>
            <a:ext cx="3569208" cy="457835"/>
          </a:xfrm>
        </p:spPr>
        <p:txBody>
          <a:bodyPr>
            <a:noAutofit/>
          </a:bodyPr>
          <a:lstStyle/>
          <a:p>
            <a:r>
              <a:rPr lang="es-CO" sz="3600" b="1" dirty="0">
                <a:solidFill>
                  <a:srgbClr val="FF0000"/>
                </a:solidFill>
              </a:rPr>
              <a:t>LÍNEAS ROJAS</a:t>
            </a:r>
          </a:p>
        </p:txBody>
      </p:sp>
      <p:graphicFrame>
        <p:nvGraphicFramePr>
          <p:cNvPr id="11" name="Marcador de contenido 10">
            <a:extLst>
              <a:ext uri="{FF2B5EF4-FFF2-40B4-BE49-F238E27FC236}">
                <a16:creationId xmlns:a16="http://schemas.microsoft.com/office/drawing/2014/main" id="{1AD93CA3-2CF4-76C2-CB34-F83318A7F55D}"/>
              </a:ext>
            </a:extLst>
          </p:cNvPr>
          <p:cNvGraphicFramePr>
            <a:graphicFrameLocks noGrp="1"/>
          </p:cNvGraphicFramePr>
          <p:nvPr>
            <p:ph idx="1"/>
            <p:extLst>
              <p:ext uri="{D42A27DB-BD31-4B8C-83A1-F6EECF244321}">
                <p14:modId xmlns:p14="http://schemas.microsoft.com/office/powerpoint/2010/main" val="1255516896"/>
              </p:ext>
            </p:extLst>
          </p:nvPr>
        </p:nvGraphicFramePr>
        <p:xfrm>
          <a:off x="128016" y="519306"/>
          <a:ext cx="11777472" cy="6338694"/>
        </p:xfrm>
        <a:graphic>
          <a:graphicData uri="http://schemas.openxmlformats.org/drawingml/2006/table">
            <a:tbl>
              <a:tblPr/>
              <a:tblGrid>
                <a:gridCol w="576072">
                  <a:extLst>
                    <a:ext uri="{9D8B030D-6E8A-4147-A177-3AD203B41FA5}">
                      <a16:colId xmlns:a16="http://schemas.microsoft.com/office/drawing/2014/main" val="2339496040"/>
                    </a:ext>
                  </a:extLst>
                </a:gridCol>
                <a:gridCol w="1133856">
                  <a:extLst>
                    <a:ext uri="{9D8B030D-6E8A-4147-A177-3AD203B41FA5}">
                      <a16:colId xmlns:a16="http://schemas.microsoft.com/office/drawing/2014/main" val="1990633093"/>
                    </a:ext>
                  </a:extLst>
                </a:gridCol>
                <a:gridCol w="3008376">
                  <a:extLst>
                    <a:ext uri="{9D8B030D-6E8A-4147-A177-3AD203B41FA5}">
                      <a16:colId xmlns:a16="http://schemas.microsoft.com/office/drawing/2014/main" val="2554317766"/>
                    </a:ext>
                  </a:extLst>
                </a:gridCol>
                <a:gridCol w="2761488">
                  <a:extLst>
                    <a:ext uri="{9D8B030D-6E8A-4147-A177-3AD203B41FA5}">
                      <a16:colId xmlns:a16="http://schemas.microsoft.com/office/drawing/2014/main" val="1069096872"/>
                    </a:ext>
                  </a:extLst>
                </a:gridCol>
                <a:gridCol w="859536">
                  <a:extLst>
                    <a:ext uri="{9D8B030D-6E8A-4147-A177-3AD203B41FA5}">
                      <a16:colId xmlns:a16="http://schemas.microsoft.com/office/drawing/2014/main" val="3100615162"/>
                    </a:ext>
                  </a:extLst>
                </a:gridCol>
                <a:gridCol w="806557">
                  <a:extLst>
                    <a:ext uri="{9D8B030D-6E8A-4147-A177-3AD203B41FA5}">
                      <a16:colId xmlns:a16="http://schemas.microsoft.com/office/drawing/2014/main" val="4020030124"/>
                    </a:ext>
                  </a:extLst>
                </a:gridCol>
                <a:gridCol w="2631587">
                  <a:extLst>
                    <a:ext uri="{9D8B030D-6E8A-4147-A177-3AD203B41FA5}">
                      <a16:colId xmlns:a16="http://schemas.microsoft.com/office/drawing/2014/main" val="1427311653"/>
                    </a:ext>
                  </a:extLst>
                </a:gridCol>
              </a:tblGrid>
              <a:tr h="430170">
                <a:tc>
                  <a:txBody>
                    <a:bodyPr/>
                    <a:lstStyle/>
                    <a:p>
                      <a:pPr>
                        <a:buNone/>
                      </a:pPr>
                      <a:r>
                        <a:rPr lang="es-CO" sz="1400" b="1"/>
                        <a:t>#</a:t>
                      </a:r>
                    </a:p>
                  </a:txBody>
                  <a:tcPr marL="23145" marR="23145" marT="11573" marB="11573" anchor="ctr">
                    <a:lnL>
                      <a:noFill/>
                    </a:lnL>
                    <a:lnR>
                      <a:noFill/>
                    </a:lnR>
                    <a:lnT>
                      <a:noFill/>
                    </a:lnT>
                    <a:lnB>
                      <a:noFill/>
                    </a:lnB>
                    <a:noFill/>
                  </a:tcPr>
                </a:tc>
                <a:tc>
                  <a:txBody>
                    <a:bodyPr/>
                    <a:lstStyle/>
                    <a:p>
                      <a:pPr>
                        <a:buNone/>
                      </a:pPr>
                      <a:r>
                        <a:rPr lang="es-CO" sz="1400" b="1" dirty="0"/>
                        <a:t>Tipo de línea roja</a:t>
                      </a:r>
                    </a:p>
                  </a:txBody>
                  <a:tcPr marL="23145" marR="23145" marT="11573" marB="11573" anchor="ctr">
                    <a:lnL>
                      <a:noFill/>
                    </a:lnL>
                    <a:lnR>
                      <a:noFill/>
                    </a:lnR>
                    <a:lnT>
                      <a:noFill/>
                    </a:lnT>
                    <a:lnB>
                      <a:noFill/>
                    </a:lnB>
                    <a:noFill/>
                  </a:tcPr>
                </a:tc>
                <a:tc>
                  <a:txBody>
                    <a:bodyPr/>
                    <a:lstStyle/>
                    <a:p>
                      <a:pPr>
                        <a:buNone/>
                      </a:pPr>
                      <a:r>
                        <a:rPr lang="es-CO" sz="1400" b="1" dirty="0"/>
                        <a:t>Declaración rusa</a:t>
                      </a:r>
                    </a:p>
                  </a:txBody>
                  <a:tcPr marL="23145" marR="23145" marT="11573" marB="11573" anchor="ctr">
                    <a:lnL>
                      <a:noFill/>
                    </a:lnL>
                    <a:lnR>
                      <a:noFill/>
                    </a:lnR>
                    <a:lnT>
                      <a:noFill/>
                    </a:lnT>
                    <a:lnB>
                      <a:noFill/>
                    </a:lnB>
                    <a:noFill/>
                  </a:tcPr>
                </a:tc>
                <a:tc>
                  <a:txBody>
                    <a:bodyPr/>
                    <a:lstStyle/>
                    <a:p>
                      <a:pPr>
                        <a:buNone/>
                      </a:pPr>
                      <a:r>
                        <a:rPr lang="es-CO" sz="1400" b="1"/>
                        <a:t>Ejemplos concretos</a:t>
                      </a:r>
                    </a:p>
                  </a:txBody>
                  <a:tcPr marL="23145" marR="23145" marT="11573" marB="11573" anchor="ctr">
                    <a:lnL>
                      <a:noFill/>
                    </a:lnL>
                    <a:lnR>
                      <a:noFill/>
                    </a:lnR>
                    <a:lnT>
                      <a:noFill/>
                    </a:lnT>
                    <a:lnB>
                      <a:noFill/>
                    </a:lnB>
                    <a:noFill/>
                  </a:tcPr>
                </a:tc>
                <a:tc>
                  <a:txBody>
                    <a:bodyPr/>
                    <a:lstStyle/>
                    <a:p>
                      <a:pPr>
                        <a:buNone/>
                      </a:pPr>
                      <a:r>
                        <a:rPr lang="es-CO" sz="1400" b="1"/>
                        <a:t>Nivel de riesgo</a:t>
                      </a:r>
                    </a:p>
                  </a:txBody>
                  <a:tcPr marL="23145" marR="23145" marT="11573" marB="11573" anchor="ctr">
                    <a:lnL>
                      <a:noFill/>
                    </a:lnL>
                    <a:lnR>
                      <a:noFill/>
                    </a:lnR>
                    <a:lnT>
                      <a:noFill/>
                    </a:lnT>
                    <a:lnB>
                      <a:noFill/>
                    </a:lnB>
                    <a:noFill/>
                  </a:tcPr>
                </a:tc>
                <a:tc>
                  <a:txBody>
                    <a:bodyPr/>
                    <a:lstStyle/>
                    <a:p>
                      <a:pPr>
                        <a:buNone/>
                      </a:pPr>
                      <a:r>
                        <a:rPr lang="es-CO" sz="1400" b="1"/>
                        <a:t>¿Se ha cruzado?</a:t>
                      </a:r>
                    </a:p>
                  </a:txBody>
                  <a:tcPr marL="23145" marR="23145" marT="11573" marB="11573" anchor="ctr">
                    <a:lnL>
                      <a:noFill/>
                    </a:lnL>
                    <a:lnR>
                      <a:noFill/>
                    </a:lnR>
                    <a:lnT>
                      <a:noFill/>
                    </a:lnT>
                    <a:lnB>
                      <a:noFill/>
                    </a:lnB>
                    <a:noFill/>
                  </a:tcPr>
                </a:tc>
                <a:tc>
                  <a:txBody>
                    <a:bodyPr/>
                    <a:lstStyle/>
                    <a:p>
                      <a:pPr>
                        <a:buNone/>
                      </a:pPr>
                      <a:r>
                        <a:rPr lang="es-CO" sz="1400" b="1" dirty="0"/>
                        <a:t>Respuesta rusa</a:t>
                      </a:r>
                    </a:p>
                  </a:txBody>
                  <a:tcPr marL="23145" marR="23145" marT="11573" marB="11573" anchor="ctr">
                    <a:lnL>
                      <a:noFill/>
                    </a:lnL>
                    <a:lnR>
                      <a:noFill/>
                    </a:lnR>
                    <a:lnT>
                      <a:noFill/>
                    </a:lnT>
                    <a:lnB>
                      <a:noFill/>
                    </a:lnB>
                    <a:noFill/>
                  </a:tcPr>
                </a:tc>
                <a:extLst>
                  <a:ext uri="{0D108BD9-81ED-4DB2-BD59-A6C34878D82A}">
                    <a16:rowId xmlns:a16="http://schemas.microsoft.com/office/drawing/2014/main" val="285986396"/>
                  </a:ext>
                </a:extLst>
              </a:tr>
              <a:tr h="654993">
                <a:tc>
                  <a:txBody>
                    <a:bodyPr/>
                    <a:lstStyle/>
                    <a:p>
                      <a:pPr>
                        <a:buNone/>
                      </a:pPr>
                      <a:r>
                        <a:rPr lang="es-CO" sz="1400"/>
                        <a:t>1️⃣</a:t>
                      </a:r>
                    </a:p>
                  </a:txBody>
                  <a:tcPr marL="23145" marR="23145" marT="11573" marB="11573" anchor="ctr">
                    <a:lnL>
                      <a:noFill/>
                    </a:lnL>
                    <a:lnR>
                      <a:noFill/>
                    </a:lnR>
                    <a:lnT>
                      <a:noFill/>
                    </a:lnT>
                    <a:lnB>
                      <a:noFill/>
                    </a:lnB>
                    <a:noFill/>
                  </a:tcPr>
                </a:tc>
                <a:tc>
                  <a:txBody>
                    <a:bodyPr/>
                    <a:lstStyle/>
                    <a:p>
                      <a:pPr>
                        <a:buNone/>
                      </a:pPr>
                      <a:r>
                        <a:rPr lang="es-CO" sz="1400" dirty="0"/>
                        <a:t>Militar</a:t>
                      </a:r>
                    </a:p>
                  </a:txBody>
                  <a:tcPr marL="23145" marR="23145" marT="11573" marB="11573" anchor="ctr">
                    <a:lnL>
                      <a:noFill/>
                    </a:lnL>
                    <a:lnR>
                      <a:noFill/>
                    </a:lnR>
                    <a:lnT>
                      <a:noFill/>
                    </a:lnT>
                    <a:lnB>
                      <a:noFill/>
                    </a:lnB>
                    <a:noFill/>
                  </a:tcPr>
                </a:tc>
                <a:tc>
                  <a:txBody>
                    <a:bodyPr/>
                    <a:lstStyle/>
                    <a:p>
                      <a:pPr>
                        <a:buNone/>
                      </a:pPr>
                      <a:r>
                        <a:rPr lang="es-CO" sz="1400" dirty="0"/>
                        <a:t>No permitir uso de armas occidentales contra territorio ruso</a:t>
                      </a:r>
                    </a:p>
                  </a:txBody>
                  <a:tcPr marL="23145" marR="23145" marT="11573" marB="11573" anchor="ctr">
                    <a:lnL>
                      <a:noFill/>
                    </a:lnL>
                    <a:lnR>
                      <a:noFill/>
                    </a:lnR>
                    <a:lnT>
                      <a:noFill/>
                    </a:lnT>
                    <a:lnB>
                      <a:noFill/>
                    </a:lnB>
                    <a:noFill/>
                  </a:tcPr>
                </a:tc>
                <a:tc>
                  <a:txBody>
                    <a:bodyPr/>
                    <a:lstStyle/>
                    <a:p>
                      <a:pPr>
                        <a:buNone/>
                      </a:pPr>
                      <a:r>
                        <a:rPr lang="es-CO" sz="1400"/>
                        <a:t>Misiles ATACMS, SCALP, Storm Shadow usados cerca de Belgorod y Kursk</a:t>
                      </a:r>
                    </a:p>
                  </a:txBody>
                  <a:tcPr marL="23145" marR="23145" marT="11573" marB="11573" anchor="ctr">
                    <a:lnL>
                      <a:noFill/>
                    </a:lnL>
                    <a:lnR>
                      <a:noFill/>
                    </a:lnR>
                    <a:lnT>
                      <a:noFill/>
                    </a:lnT>
                    <a:lnB>
                      <a:noFill/>
                    </a:lnB>
                    <a:noFill/>
                  </a:tcPr>
                </a:tc>
                <a:tc>
                  <a:txBody>
                    <a:bodyPr/>
                    <a:lstStyle/>
                    <a:p>
                      <a:pPr>
                        <a:buNone/>
                      </a:pPr>
                      <a:r>
                        <a:rPr lang="es-CO" sz="1400"/>
                        <a:t>Alto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Doctrina nuclear actualizada; amenazas verbales</a:t>
                      </a:r>
                    </a:p>
                  </a:txBody>
                  <a:tcPr marL="23145" marR="23145" marT="11573" marB="11573" anchor="ctr">
                    <a:lnL>
                      <a:noFill/>
                    </a:lnL>
                    <a:lnR>
                      <a:noFill/>
                    </a:lnR>
                    <a:lnT>
                      <a:noFill/>
                    </a:lnT>
                    <a:lnB>
                      <a:noFill/>
                    </a:lnB>
                    <a:noFill/>
                  </a:tcPr>
                </a:tc>
                <a:extLst>
                  <a:ext uri="{0D108BD9-81ED-4DB2-BD59-A6C34878D82A}">
                    <a16:rowId xmlns:a16="http://schemas.microsoft.com/office/drawing/2014/main" val="671403649"/>
                  </a:ext>
                </a:extLst>
              </a:tr>
              <a:tr h="596967">
                <a:tc>
                  <a:txBody>
                    <a:bodyPr/>
                    <a:lstStyle/>
                    <a:p>
                      <a:pPr>
                        <a:buNone/>
                      </a:pPr>
                      <a:r>
                        <a:rPr lang="es-CO" sz="1400"/>
                        <a:t>2️⃣</a:t>
                      </a:r>
                    </a:p>
                  </a:txBody>
                  <a:tcPr marL="23145" marR="23145" marT="11573" marB="11573" anchor="ctr">
                    <a:lnL>
                      <a:noFill/>
                    </a:lnL>
                    <a:lnR>
                      <a:noFill/>
                    </a:lnR>
                    <a:lnT>
                      <a:noFill/>
                    </a:lnT>
                    <a:lnB>
                      <a:noFill/>
                    </a:lnB>
                    <a:noFill/>
                  </a:tcPr>
                </a:tc>
                <a:tc>
                  <a:txBody>
                    <a:bodyPr/>
                    <a:lstStyle/>
                    <a:p>
                      <a:pPr>
                        <a:buNone/>
                      </a:pPr>
                      <a:r>
                        <a:rPr lang="es-CO" sz="1400"/>
                        <a:t>Militar</a:t>
                      </a:r>
                    </a:p>
                  </a:txBody>
                  <a:tcPr marL="23145" marR="23145" marT="11573" marB="11573" anchor="ctr">
                    <a:lnL>
                      <a:noFill/>
                    </a:lnL>
                    <a:lnR>
                      <a:noFill/>
                    </a:lnR>
                    <a:lnT>
                      <a:noFill/>
                    </a:lnT>
                    <a:lnB>
                      <a:noFill/>
                    </a:lnB>
                    <a:noFill/>
                  </a:tcPr>
                </a:tc>
                <a:tc>
                  <a:txBody>
                    <a:bodyPr/>
                    <a:lstStyle/>
                    <a:p>
                      <a:pPr>
                        <a:buNone/>
                      </a:pPr>
                      <a:r>
                        <a:rPr lang="es-ES" sz="1400"/>
                        <a:t>Prohibición de tropas o instructores de la OTAN en Ucrania</a:t>
                      </a:r>
                    </a:p>
                  </a:txBody>
                  <a:tcPr marL="23145" marR="23145" marT="11573" marB="11573" anchor="ctr">
                    <a:lnL>
                      <a:noFill/>
                    </a:lnL>
                    <a:lnR>
                      <a:noFill/>
                    </a:lnR>
                    <a:lnT>
                      <a:noFill/>
                    </a:lnT>
                    <a:lnB>
                      <a:noFill/>
                    </a:lnB>
                    <a:noFill/>
                  </a:tcPr>
                </a:tc>
                <a:tc>
                  <a:txBody>
                    <a:bodyPr/>
                    <a:lstStyle/>
                    <a:p>
                      <a:pPr>
                        <a:buNone/>
                      </a:pPr>
                      <a:r>
                        <a:rPr lang="es-ES" sz="1400"/>
                        <a:t>Entrenadores británicos y franceses en suelo ucraniano</a:t>
                      </a:r>
                    </a:p>
                  </a:txBody>
                  <a:tcPr marL="23145" marR="23145" marT="11573" marB="11573" anchor="ctr">
                    <a:lnL>
                      <a:noFill/>
                    </a:lnL>
                    <a:lnR>
                      <a:noFill/>
                    </a:lnR>
                    <a:lnT>
                      <a:noFill/>
                    </a:lnT>
                    <a:lnB>
                      <a:noFill/>
                    </a:lnB>
                    <a:noFill/>
                  </a:tcPr>
                </a:tc>
                <a:tc>
                  <a:txBody>
                    <a:bodyPr/>
                    <a:lstStyle/>
                    <a:p>
                      <a:pPr>
                        <a:buNone/>
                      </a:pPr>
                      <a:r>
                        <a:rPr lang="es-CO" sz="1400"/>
                        <a:t>Alto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Amenazas de ataque directo; sin acción confirmada</a:t>
                      </a:r>
                    </a:p>
                  </a:txBody>
                  <a:tcPr marL="23145" marR="23145" marT="11573" marB="11573" anchor="ctr">
                    <a:lnL>
                      <a:noFill/>
                    </a:lnL>
                    <a:lnR>
                      <a:noFill/>
                    </a:lnR>
                    <a:lnT>
                      <a:noFill/>
                    </a:lnT>
                    <a:lnB>
                      <a:noFill/>
                    </a:lnB>
                    <a:noFill/>
                  </a:tcPr>
                </a:tc>
                <a:extLst>
                  <a:ext uri="{0D108BD9-81ED-4DB2-BD59-A6C34878D82A}">
                    <a16:rowId xmlns:a16="http://schemas.microsoft.com/office/drawing/2014/main" val="1963615925"/>
                  </a:ext>
                </a:extLst>
              </a:tr>
              <a:tr h="596967">
                <a:tc>
                  <a:txBody>
                    <a:bodyPr/>
                    <a:lstStyle/>
                    <a:p>
                      <a:pPr>
                        <a:buNone/>
                      </a:pPr>
                      <a:r>
                        <a:rPr lang="es-CO" sz="1400"/>
                        <a:t>3️⃣</a:t>
                      </a:r>
                    </a:p>
                  </a:txBody>
                  <a:tcPr marL="23145" marR="23145" marT="11573" marB="11573" anchor="ctr">
                    <a:lnL>
                      <a:noFill/>
                    </a:lnL>
                    <a:lnR>
                      <a:noFill/>
                    </a:lnR>
                    <a:lnT>
                      <a:noFill/>
                    </a:lnT>
                    <a:lnB>
                      <a:noFill/>
                    </a:lnB>
                    <a:noFill/>
                  </a:tcPr>
                </a:tc>
                <a:tc>
                  <a:txBody>
                    <a:bodyPr/>
                    <a:lstStyle/>
                    <a:p>
                      <a:pPr>
                        <a:buNone/>
                      </a:pPr>
                      <a:r>
                        <a:rPr lang="es-CO" sz="1400"/>
                        <a:t>Diplomática</a:t>
                      </a:r>
                    </a:p>
                  </a:txBody>
                  <a:tcPr marL="23145" marR="23145" marT="11573" marB="11573" anchor="ctr">
                    <a:lnL>
                      <a:noFill/>
                    </a:lnL>
                    <a:lnR>
                      <a:noFill/>
                    </a:lnR>
                    <a:lnT>
                      <a:noFill/>
                    </a:lnT>
                    <a:lnB>
                      <a:noFill/>
                    </a:lnB>
                    <a:noFill/>
                  </a:tcPr>
                </a:tc>
                <a:tc>
                  <a:txBody>
                    <a:bodyPr/>
                    <a:lstStyle/>
                    <a:p>
                      <a:pPr>
                        <a:buNone/>
                      </a:pPr>
                      <a:r>
                        <a:rPr lang="es-ES" sz="1400"/>
                        <a:t>Ucrania no debe ingresar a la OTAN</a:t>
                      </a:r>
                    </a:p>
                  </a:txBody>
                  <a:tcPr marL="23145" marR="23145" marT="11573" marB="11573" anchor="ctr">
                    <a:lnL>
                      <a:noFill/>
                    </a:lnL>
                    <a:lnR>
                      <a:noFill/>
                    </a:lnR>
                    <a:lnT>
                      <a:noFill/>
                    </a:lnT>
                    <a:lnB>
                      <a:noFill/>
                    </a:lnB>
                    <a:noFill/>
                  </a:tcPr>
                </a:tc>
                <a:tc>
                  <a:txBody>
                    <a:bodyPr/>
                    <a:lstStyle/>
                    <a:p>
                      <a:pPr>
                        <a:buNone/>
                      </a:pPr>
                      <a:r>
                        <a:rPr lang="es-ES" sz="1400" dirty="0"/>
                        <a:t>Declaraciones de Putin desde 2008; causa alegada de invasión</a:t>
                      </a:r>
                    </a:p>
                  </a:txBody>
                  <a:tcPr marL="23145" marR="23145" marT="11573" marB="11573" anchor="ctr">
                    <a:lnL>
                      <a:noFill/>
                    </a:lnL>
                    <a:lnR>
                      <a:noFill/>
                    </a:lnR>
                    <a:lnT>
                      <a:noFill/>
                    </a:lnT>
                    <a:lnB>
                      <a:noFill/>
                    </a:lnB>
                    <a:noFill/>
                  </a:tcPr>
                </a:tc>
                <a:tc>
                  <a:txBody>
                    <a:bodyPr/>
                    <a:lstStyle/>
                    <a:p>
                      <a:pPr>
                        <a:buNone/>
                      </a:pPr>
                      <a:r>
                        <a:rPr lang="es-CO" sz="1400"/>
                        <a:t>Crítico</a:t>
                      </a:r>
                    </a:p>
                  </a:txBody>
                  <a:tcPr marL="23145" marR="23145" marT="11573" marB="11573" anchor="ctr">
                    <a:lnL>
                      <a:noFill/>
                    </a:lnL>
                    <a:lnR>
                      <a:noFill/>
                    </a:lnR>
                    <a:lnT>
                      <a:noFill/>
                    </a:lnT>
                    <a:lnB>
                      <a:noFill/>
                    </a:lnB>
                    <a:noFill/>
                  </a:tcPr>
                </a:tc>
                <a:tc>
                  <a:txBody>
                    <a:bodyPr/>
                    <a:lstStyle/>
                    <a:p>
                      <a:pPr>
                        <a:buNone/>
                      </a:pPr>
                      <a:r>
                        <a:rPr lang="es-CO" sz="1400"/>
                        <a:t>❌ No</a:t>
                      </a:r>
                    </a:p>
                  </a:txBody>
                  <a:tcPr marL="23145" marR="23145" marT="11573" marB="11573" anchor="ctr">
                    <a:lnL>
                      <a:noFill/>
                    </a:lnL>
                    <a:lnR>
                      <a:noFill/>
                    </a:lnR>
                    <a:lnT>
                      <a:noFill/>
                    </a:lnT>
                    <a:lnB>
                      <a:noFill/>
                    </a:lnB>
                    <a:noFill/>
                  </a:tcPr>
                </a:tc>
                <a:tc>
                  <a:txBody>
                    <a:bodyPr/>
                    <a:lstStyle/>
                    <a:p>
                      <a:pPr>
                        <a:buNone/>
                      </a:pPr>
                      <a:r>
                        <a:rPr lang="es-CO" sz="1400"/>
                        <a:t>Guerra preventiva; presión geopolítica</a:t>
                      </a:r>
                    </a:p>
                  </a:txBody>
                  <a:tcPr marL="23145" marR="23145" marT="11573" marB="11573" anchor="ctr">
                    <a:lnL>
                      <a:noFill/>
                    </a:lnL>
                    <a:lnR>
                      <a:noFill/>
                    </a:lnR>
                    <a:lnT>
                      <a:noFill/>
                    </a:lnT>
                    <a:lnB>
                      <a:noFill/>
                    </a:lnB>
                    <a:noFill/>
                  </a:tcPr>
                </a:tc>
                <a:extLst>
                  <a:ext uri="{0D108BD9-81ED-4DB2-BD59-A6C34878D82A}">
                    <a16:rowId xmlns:a16="http://schemas.microsoft.com/office/drawing/2014/main" val="2679918017"/>
                  </a:ext>
                </a:extLst>
              </a:tr>
              <a:tr h="596967">
                <a:tc>
                  <a:txBody>
                    <a:bodyPr/>
                    <a:lstStyle/>
                    <a:p>
                      <a:pPr>
                        <a:buNone/>
                      </a:pPr>
                      <a:r>
                        <a:rPr lang="es-CO" sz="1400"/>
                        <a:t>4️⃣</a:t>
                      </a:r>
                    </a:p>
                  </a:txBody>
                  <a:tcPr marL="23145" marR="23145" marT="11573" marB="11573" anchor="ctr">
                    <a:lnL>
                      <a:noFill/>
                    </a:lnL>
                    <a:lnR>
                      <a:noFill/>
                    </a:lnR>
                    <a:lnT>
                      <a:noFill/>
                    </a:lnT>
                    <a:lnB>
                      <a:noFill/>
                    </a:lnB>
                    <a:noFill/>
                  </a:tcPr>
                </a:tc>
                <a:tc>
                  <a:txBody>
                    <a:bodyPr/>
                    <a:lstStyle/>
                    <a:p>
                      <a:pPr>
                        <a:buNone/>
                      </a:pPr>
                      <a:r>
                        <a:rPr lang="es-CO" sz="1400" dirty="0"/>
                        <a:t>Económica</a:t>
                      </a:r>
                    </a:p>
                  </a:txBody>
                  <a:tcPr marL="23145" marR="23145" marT="11573" marB="11573" anchor="ctr">
                    <a:lnL>
                      <a:noFill/>
                    </a:lnL>
                    <a:lnR>
                      <a:noFill/>
                    </a:lnR>
                    <a:lnT>
                      <a:noFill/>
                    </a:lnT>
                    <a:lnB>
                      <a:noFill/>
                    </a:lnB>
                    <a:noFill/>
                  </a:tcPr>
                </a:tc>
                <a:tc>
                  <a:txBody>
                    <a:bodyPr/>
                    <a:lstStyle/>
                    <a:p>
                      <a:pPr>
                        <a:buNone/>
                      </a:pPr>
                      <a:r>
                        <a:rPr lang="es-CO" sz="1400"/>
                        <a:t>Sanciones que afecten sectores estratégicos rusos</a:t>
                      </a:r>
                    </a:p>
                  </a:txBody>
                  <a:tcPr marL="23145" marR="23145" marT="11573" marB="11573" anchor="ctr">
                    <a:lnL>
                      <a:noFill/>
                    </a:lnL>
                    <a:lnR>
                      <a:noFill/>
                    </a:lnR>
                    <a:lnT>
                      <a:noFill/>
                    </a:lnT>
                    <a:lnB>
                      <a:noFill/>
                    </a:lnB>
                    <a:noFill/>
                  </a:tcPr>
                </a:tc>
                <a:tc>
                  <a:txBody>
                    <a:bodyPr/>
                    <a:lstStyle/>
                    <a:p>
                      <a:pPr>
                        <a:buNone/>
                      </a:pPr>
                      <a:r>
                        <a:rPr lang="es-ES" sz="1400"/>
                        <a:t>Bloqueo de semiconductores, energía, banca</a:t>
                      </a:r>
                    </a:p>
                  </a:txBody>
                  <a:tcPr marL="23145" marR="23145" marT="11573" marB="11573" anchor="ctr">
                    <a:lnL>
                      <a:noFill/>
                    </a:lnL>
                    <a:lnR>
                      <a:noFill/>
                    </a:lnR>
                    <a:lnT>
                      <a:noFill/>
                    </a:lnT>
                    <a:lnB>
                      <a:noFill/>
                    </a:lnB>
                    <a:noFill/>
                  </a:tcPr>
                </a:tc>
                <a:tc>
                  <a:txBody>
                    <a:bodyPr/>
                    <a:lstStyle/>
                    <a:p>
                      <a:pPr>
                        <a:buNone/>
                      </a:pPr>
                      <a:r>
                        <a:rPr lang="es-CO" sz="1400"/>
                        <a:t>Medio</a:t>
                      </a:r>
                    </a:p>
                  </a:txBody>
                  <a:tcPr marL="23145" marR="23145" marT="11573" marB="11573" anchor="ctr">
                    <a:lnL>
                      <a:noFill/>
                    </a:lnL>
                    <a:lnR>
                      <a:noFill/>
                    </a:lnR>
                    <a:lnT>
                      <a:noFill/>
                    </a:lnT>
                    <a:lnB>
                      <a:noFill/>
                    </a:lnB>
                    <a:noFill/>
                  </a:tcPr>
                </a:tc>
                <a:tc>
                  <a:txBody>
                    <a:bodyPr/>
                    <a:lstStyle/>
                    <a:p>
                      <a:pPr>
                        <a:buNone/>
                      </a:pPr>
                      <a:r>
                        <a:rPr lang="es-CO" sz="1400" dirty="0"/>
                        <a:t>✅ Sí</a:t>
                      </a:r>
                    </a:p>
                  </a:txBody>
                  <a:tcPr marL="23145" marR="23145" marT="11573" marB="11573" anchor="ctr">
                    <a:lnL>
                      <a:noFill/>
                    </a:lnL>
                    <a:lnR>
                      <a:noFill/>
                    </a:lnR>
                    <a:lnT>
                      <a:noFill/>
                    </a:lnT>
                    <a:lnB>
                      <a:noFill/>
                    </a:lnB>
                    <a:noFill/>
                  </a:tcPr>
                </a:tc>
                <a:tc>
                  <a:txBody>
                    <a:bodyPr/>
                    <a:lstStyle/>
                    <a:p>
                      <a:pPr>
                        <a:buNone/>
                      </a:pPr>
                      <a:r>
                        <a:rPr lang="es-ES" sz="1400"/>
                        <a:t>Reorientación comercial hacia Asia; represalias energéticas</a:t>
                      </a:r>
                    </a:p>
                  </a:txBody>
                  <a:tcPr marL="23145" marR="23145" marT="11573" marB="11573" anchor="ctr">
                    <a:lnL>
                      <a:noFill/>
                    </a:lnL>
                    <a:lnR>
                      <a:noFill/>
                    </a:lnR>
                    <a:lnT>
                      <a:noFill/>
                    </a:lnT>
                    <a:lnB>
                      <a:noFill/>
                    </a:lnB>
                    <a:noFill/>
                  </a:tcPr>
                </a:tc>
                <a:extLst>
                  <a:ext uri="{0D108BD9-81ED-4DB2-BD59-A6C34878D82A}">
                    <a16:rowId xmlns:a16="http://schemas.microsoft.com/office/drawing/2014/main" val="1995655703"/>
                  </a:ext>
                </a:extLst>
              </a:tr>
              <a:tr h="596967">
                <a:tc>
                  <a:txBody>
                    <a:bodyPr/>
                    <a:lstStyle/>
                    <a:p>
                      <a:pPr>
                        <a:buNone/>
                      </a:pPr>
                      <a:r>
                        <a:rPr lang="es-CO" sz="1400"/>
                        <a:t>5️⃣</a:t>
                      </a:r>
                    </a:p>
                  </a:txBody>
                  <a:tcPr marL="23145" marR="23145" marT="11573" marB="11573" anchor="ctr">
                    <a:lnL>
                      <a:noFill/>
                    </a:lnL>
                    <a:lnR>
                      <a:noFill/>
                    </a:lnR>
                    <a:lnT>
                      <a:noFill/>
                    </a:lnT>
                    <a:lnB>
                      <a:noFill/>
                    </a:lnB>
                    <a:noFill/>
                  </a:tcPr>
                </a:tc>
                <a:tc>
                  <a:txBody>
                    <a:bodyPr/>
                    <a:lstStyle/>
                    <a:p>
                      <a:pPr>
                        <a:buNone/>
                      </a:pPr>
                      <a:r>
                        <a:rPr lang="es-CO" sz="1400"/>
                        <a:t>Fronteriza</a:t>
                      </a:r>
                    </a:p>
                  </a:txBody>
                  <a:tcPr marL="23145" marR="23145" marT="11573" marB="11573" anchor="ctr">
                    <a:lnL>
                      <a:noFill/>
                    </a:lnL>
                    <a:lnR>
                      <a:noFill/>
                    </a:lnR>
                    <a:lnT>
                      <a:noFill/>
                    </a:lnT>
                    <a:lnB>
                      <a:noFill/>
                    </a:lnB>
                    <a:noFill/>
                  </a:tcPr>
                </a:tc>
                <a:tc>
                  <a:txBody>
                    <a:bodyPr/>
                    <a:lstStyle/>
                    <a:p>
                      <a:pPr>
                        <a:buNone/>
                      </a:pPr>
                      <a:r>
                        <a:rPr lang="pt-BR" sz="1400"/>
                        <a:t>No permitir ataques desde Ucrania a territorio ruso</a:t>
                      </a:r>
                    </a:p>
                  </a:txBody>
                  <a:tcPr marL="23145" marR="23145" marT="11573" marB="11573" anchor="ctr">
                    <a:lnL>
                      <a:noFill/>
                    </a:lnL>
                    <a:lnR>
                      <a:noFill/>
                    </a:lnR>
                    <a:lnT>
                      <a:noFill/>
                    </a:lnT>
                    <a:lnB>
                      <a:noFill/>
                    </a:lnB>
                    <a:noFill/>
                  </a:tcPr>
                </a:tc>
                <a:tc>
                  <a:txBody>
                    <a:bodyPr/>
                    <a:lstStyle/>
                    <a:p>
                      <a:pPr>
                        <a:buNone/>
                      </a:pPr>
                      <a:r>
                        <a:rPr lang="es-ES" sz="1400"/>
                        <a:t>Autorización de EE. UU., Alemania y Francia para ataques limitados</a:t>
                      </a:r>
                    </a:p>
                  </a:txBody>
                  <a:tcPr marL="23145" marR="23145" marT="11573" marB="11573" anchor="ctr">
                    <a:lnL>
                      <a:noFill/>
                    </a:lnL>
                    <a:lnR>
                      <a:noFill/>
                    </a:lnR>
                    <a:lnT>
                      <a:noFill/>
                    </a:lnT>
                    <a:lnB>
                      <a:noFill/>
                    </a:lnB>
                    <a:noFill/>
                  </a:tcPr>
                </a:tc>
                <a:tc>
                  <a:txBody>
                    <a:bodyPr/>
                    <a:lstStyle/>
                    <a:p>
                      <a:pPr>
                        <a:buNone/>
                      </a:pPr>
                      <a:r>
                        <a:rPr lang="es-CO" sz="1400"/>
                        <a:t>Alto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Bombardeos intensificados en Kharkiv; amenazas</a:t>
                      </a:r>
                    </a:p>
                  </a:txBody>
                  <a:tcPr marL="23145" marR="23145" marT="11573" marB="11573" anchor="ctr">
                    <a:lnL>
                      <a:noFill/>
                    </a:lnL>
                    <a:lnR>
                      <a:noFill/>
                    </a:lnR>
                    <a:lnT>
                      <a:noFill/>
                    </a:lnT>
                    <a:lnB>
                      <a:noFill/>
                    </a:lnB>
                    <a:noFill/>
                  </a:tcPr>
                </a:tc>
                <a:extLst>
                  <a:ext uri="{0D108BD9-81ED-4DB2-BD59-A6C34878D82A}">
                    <a16:rowId xmlns:a16="http://schemas.microsoft.com/office/drawing/2014/main" val="4125352387"/>
                  </a:ext>
                </a:extLst>
              </a:tr>
              <a:tr h="430170">
                <a:tc>
                  <a:txBody>
                    <a:bodyPr/>
                    <a:lstStyle/>
                    <a:p>
                      <a:pPr>
                        <a:buNone/>
                      </a:pPr>
                      <a:r>
                        <a:rPr lang="es-CO" sz="1400"/>
                        <a:t>6️⃣</a:t>
                      </a:r>
                    </a:p>
                  </a:txBody>
                  <a:tcPr marL="23145" marR="23145" marT="11573" marB="11573" anchor="ctr">
                    <a:lnL>
                      <a:noFill/>
                    </a:lnL>
                    <a:lnR>
                      <a:noFill/>
                    </a:lnR>
                    <a:lnT>
                      <a:noFill/>
                    </a:lnT>
                    <a:lnB>
                      <a:noFill/>
                    </a:lnB>
                    <a:noFill/>
                  </a:tcPr>
                </a:tc>
                <a:tc>
                  <a:txBody>
                    <a:bodyPr/>
                    <a:lstStyle/>
                    <a:p>
                      <a:pPr>
                        <a:buNone/>
                      </a:pPr>
                      <a:r>
                        <a:rPr lang="es-CO" sz="1400"/>
                        <a:t>Civil / Jurídica</a:t>
                      </a:r>
                    </a:p>
                  </a:txBody>
                  <a:tcPr marL="23145" marR="23145" marT="11573" marB="11573" anchor="ctr">
                    <a:lnL>
                      <a:noFill/>
                    </a:lnL>
                    <a:lnR>
                      <a:noFill/>
                    </a:lnR>
                    <a:lnT>
                      <a:noFill/>
                    </a:lnT>
                    <a:lnB>
                      <a:noFill/>
                    </a:lnB>
                    <a:noFill/>
                  </a:tcPr>
                </a:tc>
                <a:tc>
                  <a:txBody>
                    <a:bodyPr/>
                    <a:lstStyle/>
                    <a:p>
                      <a:pPr>
                        <a:buNone/>
                      </a:pPr>
                      <a:r>
                        <a:rPr lang="es-ES" sz="1400"/>
                        <a:t>Reconocimiento de Crimea como rusa</a:t>
                      </a:r>
                    </a:p>
                  </a:txBody>
                  <a:tcPr marL="23145" marR="23145" marT="11573" marB="11573" anchor="ctr">
                    <a:lnL>
                      <a:noFill/>
                    </a:lnL>
                    <a:lnR>
                      <a:noFill/>
                    </a:lnR>
                    <a:lnT>
                      <a:noFill/>
                    </a:lnT>
                    <a:lnB>
                      <a:noFill/>
                    </a:lnB>
                    <a:noFill/>
                  </a:tcPr>
                </a:tc>
                <a:tc>
                  <a:txBody>
                    <a:bodyPr/>
                    <a:lstStyle/>
                    <a:p>
                      <a:pPr>
                        <a:buNone/>
                      </a:pPr>
                      <a:r>
                        <a:rPr lang="es-ES" sz="1400"/>
                        <a:t>Ucrania y Occidente insisten en su recuperación</a:t>
                      </a:r>
                    </a:p>
                  </a:txBody>
                  <a:tcPr marL="23145" marR="23145" marT="11573" marB="11573" anchor="ctr">
                    <a:lnL>
                      <a:noFill/>
                    </a:lnL>
                    <a:lnR>
                      <a:noFill/>
                    </a:lnR>
                    <a:lnT>
                      <a:noFill/>
                    </a:lnT>
                    <a:lnB>
                      <a:noFill/>
                    </a:lnB>
                    <a:noFill/>
                  </a:tcPr>
                </a:tc>
                <a:tc>
                  <a:txBody>
                    <a:bodyPr/>
                    <a:lstStyle/>
                    <a:p>
                      <a:pPr>
                        <a:buNone/>
                      </a:pPr>
                      <a:r>
                        <a:rPr lang="es-CO" sz="1400"/>
                        <a:t>Crítico</a:t>
                      </a:r>
                    </a:p>
                  </a:txBody>
                  <a:tcPr marL="23145" marR="23145" marT="11573" marB="11573" anchor="ctr">
                    <a:lnL>
                      <a:noFill/>
                    </a:lnL>
                    <a:lnR>
                      <a:noFill/>
                    </a:lnR>
                    <a:lnT>
                      <a:noFill/>
                    </a:lnT>
                    <a:lnB>
                      <a:noFill/>
                    </a:lnB>
                    <a:noFill/>
                  </a:tcPr>
                </a:tc>
                <a:tc>
                  <a:txBody>
                    <a:bodyPr/>
                    <a:lstStyle/>
                    <a:p>
                      <a:pPr>
                        <a:buNone/>
                      </a:pPr>
                      <a:r>
                        <a:rPr lang="es-CO" sz="1400"/>
                        <a:t>❌ No</a:t>
                      </a:r>
                    </a:p>
                  </a:txBody>
                  <a:tcPr marL="23145" marR="23145" marT="11573" marB="11573" anchor="ctr">
                    <a:lnL>
                      <a:noFill/>
                    </a:lnL>
                    <a:lnR>
                      <a:noFill/>
                    </a:lnR>
                    <a:lnT>
                      <a:noFill/>
                    </a:lnT>
                    <a:lnB>
                      <a:noFill/>
                    </a:lnB>
                    <a:noFill/>
                  </a:tcPr>
                </a:tc>
                <a:tc>
                  <a:txBody>
                    <a:bodyPr/>
                    <a:lstStyle/>
                    <a:p>
                      <a:pPr>
                        <a:buNone/>
                      </a:pPr>
                      <a:r>
                        <a:rPr lang="es-ES" sz="1400"/>
                        <a:t>Anexión formal; represión en Crimea</a:t>
                      </a:r>
                    </a:p>
                  </a:txBody>
                  <a:tcPr marL="23145" marR="23145" marT="11573" marB="11573" anchor="ctr">
                    <a:lnL>
                      <a:noFill/>
                    </a:lnL>
                    <a:lnR>
                      <a:noFill/>
                    </a:lnR>
                    <a:lnT>
                      <a:noFill/>
                    </a:lnT>
                    <a:lnB>
                      <a:noFill/>
                    </a:lnB>
                    <a:noFill/>
                  </a:tcPr>
                </a:tc>
                <a:extLst>
                  <a:ext uri="{0D108BD9-81ED-4DB2-BD59-A6C34878D82A}">
                    <a16:rowId xmlns:a16="http://schemas.microsoft.com/office/drawing/2014/main" val="1999114852"/>
                  </a:ext>
                </a:extLst>
              </a:tr>
              <a:tr h="596967">
                <a:tc>
                  <a:txBody>
                    <a:bodyPr/>
                    <a:lstStyle/>
                    <a:p>
                      <a:pPr>
                        <a:buNone/>
                      </a:pPr>
                      <a:r>
                        <a:rPr lang="es-CO" sz="1400"/>
                        <a:t>7️⃣</a:t>
                      </a:r>
                    </a:p>
                  </a:txBody>
                  <a:tcPr marL="23145" marR="23145" marT="11573" marB="11573" anchor="ctr">
                    <a:lnL>
                      <a:noFill/>
                    </a:lnL>
                    <a:lnR>
                      <a:noFill/>
                    </a:lnR>
                    <a:lnT>
                      <a:noFill/>
                    </a:lnT>
                    <a:lnB>
                      <a:noFill/>
                    </a:lnB>
                    <a:noFill/>
                  </a:tcPr>
                </a:tc>
                <a:tc>
                  <a:txBody>
                    <a:bodyPr/>
                    <a:lstStyle/>
                    <a:p>
                      <a:pPr>
                        <a:buNone/>
                      </a:pPr>
                      <a:r>
                        <a:rPr lang="es-CO" sz="1400"/>
                        <a:t>Tecnológica</a:t>
                      </a:r>
                    </a:p>
                  </a:txBody>
                  <a:tcPr marL="23145" marR="23145" marT="11573" marB="11573" anchor="ctr">
                    <a:lnL>
                      <a:noFill/>
                    </a:lnL>
                    <a:lnR>
                      <a:noFill/>
                    </a:lnR>
                    <a:lnT>
                      <a:noFill/>
                    </a:lnT>
                    <a:lnB>
                      <a:noFill/>
                    </a:lnB>
                    <a:noFill/>
                  </a:tcPr>
                </a:tc>
                <a:tc>
                  <a:txBody>
                    <a:bodyPr/>
                    <a:lstStyle/>
                    <a:p>
                      <a:pPr>
                        <a:buNone/>
                      </a:pPr>
                      <a:r>
                        <a:rPr lang="es-CO" sz="1400"/>
                        <a:t>No apoyar sabotajes o ciberataques dentro de Rusia</a:t>
                      </a:r>
                    </a:p>
                  </a:txBody>
                  <a:tcPr marL="23145" marR="23145" marT="11573" marB="11573" anchor="ctr">
                    <a:lnL>
                      <a:noFill/>
                    </a:lnL>
                    <a:lnR>
                      <a:noFill/>
                    </a:lnR>
                    <a:lnT>
                      <a:noFill/>
                    </a:lnT>
                    <a:lnB>
                      <a:noFill/>
                    </a:lnB>
                    <a:noFill/>
                  </a:tcPr>
                </a:tc>
                <a:tc>
                  <a:txBody>
                    <a:bodyPr/>
                    <a:lstStyle/>
                    <a:p>
                      <a:pPr>
                        <a:buNone/>
                      </a:pPr>
                      <a:r>
                        <a:rPr lang="es-ES" sz="1400"/>
                        <a:t>Explosiones en fábricas, hackeos a infraestructura</a:t>
                      </a:r>
                    </a:p>
                  </a:txBody>
                  <a:tcPr marL="23145" marR="23145" marT="11573" marB="11573" anchor="ctr">
                    <a:lnL>
                      <a:noFill/>
                    </a:lnL>
                    <a:lnR>
                      <a:noFill/>
                    </a:lnR>
                    <a:lnT>
                      <a:noFill/>
                    </a:lnT>
                    <a:lnB>
                      <a:noFill/>
                    </a:lnB>
                    <a:noFill/>
                  </a:tcPr>
                </a:tc>
                <a:tc>
                  <a:txBody>
                    <a:bodyPr/>
                    <a:lstStyle/>
                    <a:p>
                      <a:pPr>
                        <a:buNone/>
                      </a:pPr>
                      <a:r>
                        <a:rPr lang="es-CO" sz="1400"/>
                        <a:t>Medio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Acusaciones a Occidente; endurecimiento de leyes digitales</a:t>
                      </a:r>
                    </a:p>
                  </a:txBody>
                  <a:tcPr marL="23145" marR="23145" marT="11573" marB="11573" anchor="ctr">
                    <a:lnL>
                      <a:noFill/>
                    </a:lnL>
                    <a:lnR>
                      <a:noFill/>
                    </a:lnR>
                    <a:lnT>
                      <a:noFill/>
                    </a:lnT>
                    <a:lnB>
                      <a:noFill/>
                    </a:lnB>
                    <a:noFill/>
                  </a:tcPr>
                </a:tc>
                <a:extLst>
                  <a:ext uri="{0D108BD9-81ED-4DB2-BD59-A6C34878D82A}">
                    <a16:rowId xmlns:a16="http://schemas.microsoft.com/office/drawing/2014/main" val="2945966645"/>
                  </a:ext>
                </a:extLst>
              </a:tr>
              <a:tr h="596967">
                <a:tc>
                  <a:txBody>
                    <a:bodyPr/>
                    <a:lstStyle/>
                    <a:p>
                      <a:pPr>
                        <a:buNone/>
                      </a:pPr>
                      <a:r>
                        <a:rPr lang="es-CO" sz="1400"/>
                        <a:t>8️⃣</a:t>
                      </a:r>
                    </a:p>
                  </a:txBody>
                  <a:tcPr marL="23145" marR="23145" marT="11573" marB="11573" anchor="ctr">
                    <a:lnL>
                      <a:noFill/>
                    </a:lnL>
                    <a:lnR>
                      <a:noFill/>
                    </a:lnR>
                    <a:lnT>
                      <a:noFill/>
                    </a:lnT>
                    <a:lnB>
                      <a:noFill/>
                    </a:lnB>
                    <a:noFill/>
                  </a:tcPr>
                </a:tc>
                <a:tc>
                  <a:txBody>
                    <a:bodyPr/>
                    <a:lstStyle/>
                    <a:p>
                      <a:pPr>
                        <a:buNone/>
                      </a:pPr>
                      <a:r>
                        <a:rPr lang="es-CO" sz="1400"/>
                        <a:t>Ambiental / Comercial</a:t>
                      </a:r>
                    </a:p>
                  </a:txBody>
                  <a:tcPr marL="23145" marR="23145" marT="11573" marB="11573" anchor="ctr">
                    <a:lnL>
                      <a:noFill/>
                    </a:lnL>
                    <a:lnR>
                      <a:noFill/>
                    </a:lnR>
                    <a:lnT>
                      <a:noFill/>
                    </a:lnT>
                    <a:lnB>
                      <a:noFill/>
                    </a:lnB>
                    <a:noFill/>
                  </a:tcPr>
                </a:tc>
                <a:tc>
                  <a:txBody>
                    <a:bodyPr/>
                    <a:lstStyle/>
                    <a:p>
                      <a:pPr>
                        <a:buNone/>
                      </a:pPr>
                      <a:r>
                        <a:rPr lang="es-ES" sz="1400"/>
                        <a:t>No bloquear exportaciones rusas clave (energía, fertilizantes)</a:t>
                      </a:r>
                    </a:p>
                  </a:txBody>
                  <a:tcPr marL="23145" marR="23145" marT="11573" marB="11573" anchor="ctr">
                    <a:lnL>
                      <a:noFill/>
                    </a:lnL>
                    <a:lnR>
                      <a:noFill/>
                    </a:lnR>
                    <a:lnT>
                      <a:noFill/>
                    </a:lnT>
                    <a:lnB>
                      <a:noFill/>
                    </a:lnB>
                    <a:noFill/>
                  </a:tcPr>
                </a:tc>
                <a:tc>
                  <a:txBody>
                    <a:bodyPr/>
                    <a:lstStyle/>
                    <a:p>
                      <a:pPr>
                        <a:buNone/>
                      </a:pPr>
                      <a:r>
                        <a:rPr lang="pl-PL" sz="1400"/>
                        <a:t>Sanciones a Rosneft, Gazprom, Uralkali</a:t>
                      </a:r>
                    </a:p>
                  </a:txBody>
                  <a:tcPr marL="23145" marR="23145" marT="11573" marB="11573" anchor="ctr">
                    <a:lnL>
                      <a:noFill/>
                    </a:lnL>
                    <a:lnR>
                      <a:noFill/>
                    </a:lnR>
                    <a:lnT>
                      <a:noFill/>
                    </a:lnT>
                    <a:lnB>
                      <a:noFill/>
                    </a:lnB>
                    <a:noFill/>
                  </a:tcPr>
                </a:tc>
                <a:tc>
                  <a:txBody>
                    <a:bodyPr/>
                    <a:lstStyle/>
                    <a:p>
                      <a:pPr>
                        <a:buNone/>
                      </a:pPr>
                      <a:r>
                        <a:rPr lang="es-CO" sz="1400"/>
                        <a:t>Medio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Acuerdos con India, China, Turquía</a:t>
                      </a:r>
                    </a:p>
                  </a:txBody>
                  <a:tcPr marL="23145" marR="23145" marT="11573" marB="11573" anchor="ctr">
                    <a:lnL>
                      <a:noFill/>
                    </a:lnL>
                    <a:lnR>
                      <a:noFill/>
                    </a:lnR>
                    <a:lnT>
                      <a:noFill/>
                    </a:lnT>
                    <a:lnB>
                      <a:noFill/>
                    </a:lnB>
                    <a:noFill/>
                  </a:tcPr>
                </a:tc>
                <a:extLst>
                  <a:ext uri="{0D108BD9-81ED-4DB2-BD59-A6C34878D82A}">
                    <a16:rowId xmlns:a16="http://schemas.microsoft.com/office/drawing/2014/main" val="53920184"/>
                  </a:ext>
                </a:extLst>
              </a:tr>
              <a:tr h="596967">
                <a:tc>
                  <a:txBody>
                    <a:bodyPr/>
                    <a:lstStyle/>
                    <a:p>
                      <a:pPr>
                        <a:buNone/>
                      </a:pPr>
                      <a:r>
                        <a:rPr lang="es-CO" sz="1400"/>
                        <a:t>9️⃣</a:t>
                      </a:r>
                    </a:p>
                  </a:txBody>
                  <a:tcPr marL="23145" marR="23145" marT="11573" marB="11573" anchor="ctr">
                    <a:lnL>
                      <a:noFill/>
                    </a:lnL>
                    <a:lnR>
                      <a:noFill/>
                    </a:lnR>
                    <a:lnT>
                      <a:noFill/>
                    </a:lnT>
                    <a:lnB>
                      <a:noFill/>
                    </a:lnB>
                    <a:noFill/>
                  </a:tcPr>
                </a:tc>
                <a:tc>
                  <a:txBody>
                    <a:bodyPr/>
                    <a:lstStyle/>
                    <a:p>
                      <a:pPr>
                        <a:buNone/>
                      </a:pPr>
                      <a:r>
                        <a:rPr lang="es-CO" sz="1400"/>
                        <a:t>Narrativa / Legitimidad</a:t>
                      </a:r>
                    </a:p>
                  </a:txBody>
                  <a:tcPr marL="23145" marR="23145" marT="11573" marB="11573" anchor="ctr">
                    <a:lnL>
                      <a:noFill/>
                    </a:lnL>
                    <a:lnR>
                      <a:noFill/>
                    </a:lnR>
                    <a:lnT>
                      <a:noFill/>
                    </a:lnT>
                    <a:lnB>
                      <a:noFill/>
                    </a:lnB>
                    <a:noFill/>
                  </a:tcPr>
                </a:tc>
                <a:tc>
                  <a:txBody>
                    <a:bodyPr/>
                    <a:lstStyle/>
                    <a:p>
                      <a:pPr>
                        <a:buNone/>
                      </a:pPr>
                      <a:r>
                        <a:rPr lang="es-ES" sz="1400"/>
                        <a:t>No negar el derecho ruso a “defender su seguridad”</a:t>
                      </a:r>
                    </a:p>
                  </a:txBody>
                  <a:tcPr marL="23145" marR="23145" marT="11573" marB="11573" anchor="ctr">
                    <a:lnL>
                      <a:noFill/>
                    </a:lnL>
                    <a:lnR>
                      <a:noFill/>
                    </a:lnR>
                    <a:lnT>
                      <a:noFill/>
                    </a:lnT>
                    <a:lnB>
                      <a:noFill/>
                    </a:lnB>
                    <a:noFill/>
                  </a:tcPr>
                </a:tc>
                <a:tc>
                  <a:txBody>
                    <a:bodyPr/>
                    <a:lstStyle/>
                    <a:p>
                      <a:pPr>
                        <a:buNone/>
                      </a:pPr>
                      <a:r>
                        <a:rPr lang="es-ES" sz="1400"/>
                        <a:t>Narrativa oficial rusa ante la ONU y medios</a:t>
                      </a:r>
                    </a:p>
                  </a:txBody>
                  <a:tcPr marL="23145" marR="23145" marT="11573" marB="11573" anchor="ctr">
                    <a:lnL>
                      <a:noFill/>
                    </a:lnL>
                    <a:lnR>
                      <a:noFill/>
                    </a:lnR>
                    <a:lnT>
                      <a:noFill/>
                    </a:lnT>
                    <a:lnB>
                      <a:noFill/>
                    </a:lnB>
                    <a:noFill/>
                  </a:tcPr>
                </a:tc>
                <a:tc>
                  <a:txBody>
                    <a:bodyPr/>
                    <a:lstStyle/>
                    <a:p>
                      <a:pPr>
                        <a:buNone/>
                      </a:pPr>
                      <a:r>
                        <a:rPr lang="es-CO" sz="1400"/>
                        <a:t>Bajo</a:t>
                      </a:r>
                    </a:p>
                  </a:txBody>
                  <a:tcPr marL="23145" marR="23145" marT="11573" marB="11573" anchor="ctr">
                    <a:lnL>
                      <a:noFill/>
                    </a:lnL>
                    <a:lnR>
                      <a:noFill/>
                    </a:lnR>
                    <a:lnT>
                      <a:noFill/>
                    </a:lnT>
                    <a:lnB>
                      <a:noFill/>
                    </a:lnB>
                    <a:noFill/>
                  </a:tcPr>
                </a:tc>
                <a:tc>
                  <a:txBody>
                    <a:bodyPr/>
                    <a:lstStyle/>
                    <a:p>
                      <a:pPr>
                        <a:buNone/>
                      </a:pPr>
                      <a:r>
                        <a:rPr lang="es-CO" sz="1400"/>
                        <a:t>✅ Sí</a:t>
                      </a:r>
                    </a:p>
                  </a:txBody>
                  <a:tcPr marL="23145" marR="23145" marT="11573" marB="11573" anchor="ctr">
                    <a:lnL>
                      <a:noFill/>
                    </a:lnL>
                    <a:lnR>
                      <a:noFill/>
                    </a:lnR>
                    <a:lnT>
                      <a:noFill/>
                    </a:lnT>
                    <a:lnB>
                      <a:noFill/>
                    </a:lnB>
                    <a:noFill/>
                  </a:tcPr>
                </a:tc>
                <a:tc>
                  <a:txBody>
                    <a:bodyPr/>
                    <a:lstStyle/>
                    <a:p>
                      <a:pPr>
                        <a:buNone/>
                      </a:pPr>
                      <a:r>
                        <a:rPr lang="es-ES" sz="1400"/>
                        <a:t>Campañas de desinformación; presión diplomática</a:t>
                      </a:r>
                    </a:p>
                  </a:txBody>
                  <a:tcPr marL="23145" marR="23145" marT="11573" marB="11573" anchor="ctr">
                    <a:lnL>
                      <a:noFill/>
                    </a:lnL>
                    <a:lnR>
                      <a:noFill/>
                    </a:lnR>
                    <a:lnT>
                      <a:noFill/>
                    </a:lnT>
                    <a:lnB>
                      <a:noFill/>
                    </a:lnB>
                    <a:noFill/>
                  </a:tcPr>
                </a:tc>
                <a:extLst>
                  <a:ext uri="{0D108BD9-81ED-4DB2-BD59-A6C34878D82A}">
                    <a16:rowId xmlns:a16="http://schemas.microsoft.com/office/drawing/2014/main" val="2012866179"/>
                  </a:ext>
                </a:extLst>
              </a:tr>
              <a:tr h="596967">
                <a:tc>
                  <a:txBody>
                    <a:bodyPr/>
                    <a:lstStyle/>
                    <a:p>
                      <a:pPr>
                        <a:buNone/>
                      </a:pPr>
                      <a:r>
                        <a:rPr lang="es-CO" sz="1400"/>
                        <a:t>🔟</a:t>
                      </a:r>
                    </a:p>
                  </a:txBody>
                  <a:tcPr marL="23145" marR="23145" marT="11573" marB="11573" anchor="ctr">
                    <a:lnL>
                      <a:noFill/>
                    </a:lnL>
                    <a:lnR>
                      <a:noFill/>
                    </a:lnR>
                    <a:lnT>
                      <a:noFill/>
                    </a:lnT>
                    <a:lnB>
                      <a:noFill/>
                    </a:lnB>
                    <a:noFill/>
                  </a:tcPr>
                </a:tc>
                <a:tc>
                  <a:txBody>
                    <a:bodyPr/>
                    <a:lstStyle/>
                    <a:p>
                      <a:pPr>
                        <a:buNone/>
                      </a:pPr>
                      <a:r>
                        <a:rPr lang="es-CO" sz="1400"/>
                        <a:t>Civil / Digital</a:t>
                      </a:r>
                    </a:p>
                  </a:txBody>
                  <a:tcPr marL="23145" marR="23145" marT="11573" marB="11573" anchor="ctr">
                    <a:lnL>
                      <a:noFill/>
                    </a:lnL>
                    <a:lnR>
                      <a:noFill/>
                    </a:lnR>
                    <a:lnT>
                      <a:noFill/>
                    </a:lnT>
                    <a:lnB>
                      <a:noFill/>
                    </a:lnB>
                    <a:noFill/>
                  </a:tcPr>
                </a:tc>
                <a:tc>
                  <a:txBody>
                    <a:bodyPr/>
                    <a:lstStyle/>
                    <a:p>
                      <a:pPr>
                        <a:buNone/>
                      </a:pPr>
                      <a:r>
                        <a:rPr lang="es-ES" sz="1400"/>
                        <a:t>No censurar medios rusos ni bloquear RT/Sputnik</a:t>
                      </a:r>
                    </a:p>
                  </a:txBody>
                  <a:tcPr marL="23145" marR="23145" marT="11573" marB="11573" anchor="ctr">
                    <a:lnL>
                      <a:noFill/>
                    </a:lnL>
                    <a:lnR>
                      <a:noFill/>
                    </a:lnR>
                    <a:lnT>
                      <a:noFill/>
                    </a:lnT>
                    <a:lnB>
                      <a:noFill/>
                    </a:lnB>
                    <a:noFill/>
                  </a:tcPr>
                </a:tc>
                <a:tc>
                  <a:txBody>
                    <a:bodyPr/>
                    <a:lstStyle/>
                    <a:p>
                      <a:pPr>
                        <a:buNone/>
                      </a:pPr>
                      <a:r>
                        <a:rPr lang="es-ES" sz="1400"/>
                        <a:t>Prohibiciones en Europa y redes sociales</a:t>
                      </a:r>
                    </a:p>
                  </a:txBody>
                  <a:tcPr marL="23145" marR="23145" marT="11573" marB="11573" anchor="ctr">
                    <a:lnL>
                      <a:noFill/>
                    </a:lnL>
                    <a:lnR>
                      <a:noFill/>
                    </a:lnR>
                    <a:lnT>
                      <a:noFill/>
                    </a:lnT>
                    <a:lnB>
                      <a:noFill/>
                    </a:lnB>
                    <a:noFill/>
                  </a:tcPr>
                </a:tc>
                <a:tc>
                  <a:txBody>
                    <a:bodyPr/>
                    <a:lstStyle/>
                    <a:p>
                      <a:pPr>
                        <a:buNone/>
                      </a:pPr>
                      <a:r>
                        <a:rPr lang="es-CO" sz="1400"/>
                        <a:t>Bajo</a:t>
                      </a:r>
                    </a:p>
                  </a:txBody>
                  <a:tcPr marL="23145" marR="23145" marT="11573" marB="11573" anchor="ctr">
                    <a:lnL>
                      <a:noFill/>
                    </a:lnL>
                    <a:lnR>
                      <a:noFill/>
                    </a:lnR>
                    <a:lnT>
                      <a:noFill/>
                    </a:lnT>
                    <a:lnB>
                      <a:noFill/>
                    </a:lnB>
                    <a:noFill/>
                  </a:tcPr>
                </a:tc>
                <a:tc>
                  <a:txBody>
                    <a:bodyPr/>
                    <a:lstStyle/>
                    <a:p>
                      <a:pPr>
                        <a:buNone/>
                      </a:pPr>
                      <a:r>
                        <a:rPr lang="es-CO" sz="1400" dirty="0"/>
                        <a:t>✅ Sí</a:t>
                      </a:r>
                    </a:p>
                  </a:txBody>
                  <a:tcPr marL="23145" marR="23145" marT="11573" marB="11573" anchor="ctr">
                    <a:lnL>
                      <a:noFill/>
                    </a:lnL>
                    <a:lnR>
                      <a:noFill/>
                    </a:lnR>
                    <a:lnT>
                      <a:noFill/>
                    </a:lnT>
                    <a:lnB>
                      <a:noFill/>
                    </a:lnB>
                    <a:noFill/>
                  </a:tcPr>
                </a:tc>
                <a:tc>
                  <a:txBody>
                    <a:bodyPr/>
                    <a:lstStyle/>
                    <a:p>
                      <a:pPr>
                        <a:buNone/>
                      </a:pPr>
                      <a:r>
                        <a:rPr lang="es-ES" sz="1400" dirty="0"/>
                        <a:t>Creación de medios alternativos; censura interna reforzada</a:t>
                      </a:r>
                    </a:p>
                  </a:txBody>
                  <a:tcPr marL="23145" marR="23145" marT="11573" marB="11573" anchor="ctr">
                    <a:lnL>
                      <a:noFill/>
                    </a:lnL>
                    <a:lnR>
                      <a:noFill/>
                    </a:lnR>
                    <a:lnT>
                      <a:noFill/>
                    </a:lnT>
                    <a:lnB>
                      <a:noFill/>
                    </a:lnB>
                    <a:noFill/>
                  </a:tcPr>
                </a:tc>
                <a:extLst>
                  <a:ext uri="{0D108BD9-81ED-4DB2-BD59-A6C34878D82A}">
                    <a16:rowId xmlns:a16="http://schemas.microsoft.com/office/drawing/2014/main" val="2735148148"/>
                  </a:ext>
                </a:extLst>
              </a:tr>
            </a:tbl>
          </a:graphicData>
        </a:graphic>
      </p:graphicFrame>
      <p:pic>
        <p:nvPicPr>
          <p:cNvPr id="4" name="Imagen 3">
            <a:extLst>
              <a:ext uri="{FF2B5EF4-FFF2-40B4-BE49-F238E27FC236}">
                <a16:creationId xmlns:a16="http://schemas.microsoft.com/office/drawing/2014/main" id="{888BBCB8-7644-4BB8-86F5-473AB4E1FB01}"/>
              </a:ext>
            </a:extLst>
          </p:cNvPr>
          <p:cNvPicPr>
            <a:picLocks noChangeAspect="1"/>
          </p:cNvPicPr>
          <p:nvPr/>
        </p:nvPicPr>
        <p:blipFill>
          <a:blip r:embed="rId2"/>
          <a:stretch>
            <a:fillRect/>
          </a:stretch>
        </p:blipFill>
        <p:spPr>
          <a:xfrm>
            <a:off x="10085294" y="-2366"/>
            <a:ext cx="2043953" cy="585507"/>
          </a:xfrm>
          <a:prstGeom prst="rect">
            <a:avLst/>
          </a:prstGeom>
        </p:spPr>
      </p:pic>
    </p:spTree>
    <p:extLst>
      <p:ext uri="{BB962C8B-B14F-4D97-AF65-F5344CB8AC3E}">
        <p14:creationId xmlns:p14="http://schemas.microsoft.com/office/powerpoint/2010/main" val="549006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B16D13-D5CB-EF9C-02D6-8A5D0ECFB802}"/>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F66AD20C-BA65-7028-AE0D-8C35732D82E0}"/>
              </a:ext>
            </a:extLst>
          </p:cNvPr>
          <p:cNvSpPr>
            <a:spLocks noGrp="1"/>
          </p:cNvSpPr>
          <p:nvPr>
            <p:ph type="title"/>
          </p:nvPr>
        </p:nvSpPr>
        <p:spPr/>
        <p:txBody>
          <a:bodyPr>
            <a:normAutofit/>
          </a:bodyPr>
          <a:lstStyle/>
          <a:p>
            <a:pPr algn="ctr"/>
            <a:r>
              <a:rPr lang="es-CO" sz="8800" dirty="0"/>
              <a:t>Conflicto</a:t>
            </a:r>
          </a:p>
        </p:txBody>
      </p:sp>
      <p:sp>
        <p:nvSpPr>
          <p:cNvPr id="3" name="Marcador de contenido 2">
            <a:extLst>
              <a:ext uri="{FF2B5EF4-FFF2-40B4-BE49-F238E27FC236}">
                <a16:creationId xmlns:a16="http://schemas.microsoft.com/office/drawing/2014/main" id="{A2CDA714-9172-85E9-A593-26C8A29FB148}"/>
              </a:ext>
            </a:extLst>
          </p:cNvPr>
          <p:cNvSpPr>
            <a:spLocks noGrp="1"/>
          </p:cNvSpPr>
          <p:nvPr>
            <p:ph idx="1"/>
          </p:nvPr>
        </p:nvSpPr>
        <p:spPr>
          <a:xfrm>
            <a:off x="838200" y="3023489"/>
            <a:ext cx="10515600" cy="1603375"/>
          </a:xfrm>
        </p:spPr>
        <p:txBody>
          <a:bodyPr>
            <a:normAutofit lnSpcReduction="10000"/>
          </a:bodyPr>
          <a:lstStyle/>
          <a:p>
            <a:pPr marL="0" indent="0" algn="ctr">
              <a:buNone/>
            </a:pPr>
            <a:r>
              <a:rPr lang="es-CO" sz="11500" dirty="0"/>
              <a:t>Israel – </a:t>
            </a:r>
            <a:r>
              <a:rPr lang="es-CO" sz="11500" dirty="0" err="1"/>
              <a:t>Iran</a:t>
            </a:r>
            <a:endParaRPr lang="es-CO" sz="11500" dirty="0"/>
          </a:p>
        </p:txBody>
      </p:sp>
      <p:pic>
        <p:nvPicPr>
          <p:cNvPr id="5" name="Imagen 4">
            <a:extLst>
              <a:ext uri="{FF2B5EF4-FFF2-40B4-BE49-F238E27FC236}">
                <a16:creationId xmlns:a16="http://schemas.microsoft.com/office/drawing/2014/main" id="{53D71C72-B474-4612-AEA0-6D8DAB458E78}"/>
              </a:ext>
            </a:extLst>
          </p:cNvPr>
          <p:cNvPicPr>
            <a:picLocks noChangeAspect="1"/>
          </p:cNvPicPr>
          <p:nvPr/>
        </p:nvPicPr>
        <p:blipFill>
          <a:blip r:embed="rId2"/>
          <a:stretch>
            <a:fillRect/>
          </a:stretch>
        </p:blipFill>
        <p:spPr>
          <a:xfrm>
            <a:off x="8533889" y="5810104"/>
            <a:ext cx="3658111" cy="1047896"/>
          </a:xfrm>
          <a:prstGeom prst="rect">
            <a:avLst/>
          </a:prstGeom>
        </p:spPr>
      </p:pic>
    </p:spTree>
    <p:extLst>
      <p:ext uri="{BB962C8B-B14F-4D97-AF65-F5344CB8AC3E}">
        <p14:creationId xmlns:p14="http://schemas.microsoft.com/office/powerpoint/2010/main" val="114982277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572</TotalTime>
  <Words>1661</Words>
  <Application>Microsoft Office PowerPoint</Application>
  <PresentationFormat>Panorámica</PresentationFormat>
  <Paragraphs>174</Paragraphs>
  <Slides>24</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24</vt:i4>
      </vt:variant>
    </vt:vector>
  </HeadingPairs>
  <TitlesOfParts>
    <vt:vector size="29" baseType="lpstr">
      <vt:lpstr>Aptos</vt:lpstr>
      <vt:lpstr>Aptos Display</vt:lpstr>
      <vt:lpstr>Arial</vt:lpstr>
      <vt:lpstr>Calibri</vt:lpstr>
      <vt:lpstr>Tema de Office</vt:lpstr>
      <vt:lpstr>Presentación de PowerPoint</vt:lpstr>
      <vt:lpstr>Conflicto</vt:lpstr>
      <vt:lpstr>Presentación de PowerPoint</vt:lpstr>
      <vt:lpstr>Antecedentes</vt:lpstr>
      <vt:lpstr>Presentación de PowerPoint</vt:lpstr>
      <vt:lpstr>Presentación de PowerPoint</vt:lpstr>
      <vt:lpstr>Presentación de PowerPoint</vt:lpstr>
      <vt:lpstr>LÍNEAS ROJAS</vt:lpstr>
      <vt:lpstr>Conflicto</vt:lpstr>
      <vt:lpstr>Presentación de PowerPoint</vt:lpstr>
      <vt:lpstr>Corto recuento de Iran</vt:lpstr>
      <vt:lpstr>Características clave de la economía de Irán</vt:lpstr>
      <vt:lpstr> Razones clave de la alianza Irán–Rusia–China</vt:lpstr>
      <vt:lpstr> Razones clave de la alianza Irán–Rusia–China</vt:lpstr>
      <vt:lpstr>Presentación de PowerPoint</vt:lpstr>
      <vt:lpstr>Presentación de PowerPoint</vt:lpstr>
      <vt:lpstr>Presentación de PowerPoint</vt:lpstr>
      <vt:lpstr>Presentación de PowerPoint</vt:lpstr>
      <vt:lpstr>Mitos construidos desde occidente</vt:lpstr>
      <vt:lpstr>Conclusión </vt:lpstr>
      <vt:lpstr>CONFLICTO CHINA TAIWAN</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Administrador Nepo</dc:creator>
  <cp:lastModifiedBy>Administrador Nepo</cp:lastModifiedBy>
  <cp:revision>6</cp:revision>
  <dcterms:created xsi:type="dcterms:W3CDTF">2025-09-29T16:31:36Z</dcterms:created>
  <dcterms:modified xsi:type="dcterms:W3CDTF">2025-10-10T05:53:13Z</dcterms:modified>
</cp:coreProperties>
</file>